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459" r:id="rId2"/>
    <p:sldId id="447" r:id="rId3"/>
    <p:sldId id="460" r:id="rId4"/>
    <p:sldId id="461" r:id="rId5"/>
    <p:sldId id="462" r:id="rId6"/>
    <p:sldId id="463" r:id="rId7"/>
    <p:sldId id="464" r:id="rId8"/>
    <p:sldId id="465" r:id="rId9"/>
    <p:sldId id="466" r:id="rId10"/>
    <p:sldId id="467" r:id="rId11"/>
    <p:sldId id="470" r:id="rId12"/>
    <p:sldId id="471" r:id="rId13"/>
    <p:sldId id="468" r:id="rId14"/>
    <p:sldId id="469" r:id="rId15"/>
    <p:sldId id="472" r:id="rId16"/>
    <p:sldId id="473" r:id="rId17"/>
    <p:sldId id="474" r:id="rId18"/>
    <p:sldId id="475" r:id="rId19"/>
    <p:sldId id="477" r:id="rId20"/>
    <p:sldId id="479" r:id="rId21"/>
    <p:sldId id="480" r:id="rId22"/>
    <p:sldId id="482" r:id="rId23"/>
    <p:sldId id="483" r:id="rId24"/>
    <p:sldId id="484" r:id="rId25"/>
    <p:sldId id="485" r:id="rId26"/>
    <p:sldId id="486" r:id="rId27"/>
    <p:sldId id="487" r:id="rId28"/>
    <p:sldId id="488" r:id="rId29"/>
    <p:sldId id="489" r:id="rId30"/>
    <p:sldId id="490" r:id="rId31"/>
    <p:sldId id="492" r:id="rId32"/>
    <p:sldId id="491" r:id="rId33"/>
    <p:sldId id="497" r:id="rId34"/>
    <p:sldId id="493" r:id="rId35"/>
    <p:sldId id="494" r:id="rId36"/>
    <p:sldId id="495" r:id="rId37"/>
    <p:sldId id="496" r:id="rId38"/>
    <p:sldId id="498" r:id="rId39"/>
    <p:sldId id="501" r:id="rId40"/>
    <p:sldId id="504" r:id="rId41"/>
    <p:sldId id="502" r:id="rId42"/>
    <p:sldId id="507" r:id="rId43"/>
    <p:sldId id="500" r:id="rId44"/>
    <p:sldId id="505" r:id="rId45"/>
    <p:sldId id="503" r:id="rId46"/>
    <p:sldId id="506" r:id="rId47"/>
    <p:sldId id="499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/>
    <p:restoredTop sz="90807" autoAdjust="0"/>
  </p:normalViewPr>
  <p:slideViewPr>
    <p:cSldViewPr snapToGrid="0" snapToObjects="1">
      <p:cViewPr varScale="1">
        <p:scale>
          <a:sx n="105" d="100"/>
          <a:sy n="105" d="100"/>
        </p:scale>
        <p:origin x="17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CB84B-3086-824D-91F5-F571CFDD3E7D}" type="datetimeFigureOut">
              <a:rPr lang="en-US" smtClean="0"/>
              <a:t>7/2/21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E9996-E95A-6C4A-95EE-D7EBED57F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56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57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34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50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17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6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19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91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09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93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67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71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2A9A1-8592-5C44-BA49-FCEEFBC6BFB1}" type="datetime1">
              <a:rPr lang="en-AU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8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7B60-2147-C745-87E8-C6E7FAFB1C62}" type="datetime1">
              <a:rPr lang="en-AU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6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FB572-FD3F-204B-9825-B13E655A1F8A}" type="datetime1">
              <a:rPr lang="en-AU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34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B90D5-E0B4-814F-AFA5-20A1C8F83C81}" type="datetime1">
              <a:rPr lang="en-AU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8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9266-8F70-894C-8C96-F52C373ECEC2}" type="datetime1">
              <a:rPr lang="en-AU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15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72E06-FD0B-824C-A84A-540FB76DA8DA}" type="datetime1">
              <a:rPr lang="en-AU" smtClean="0"/>
              <a:t>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62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3ACA-DF8F-D947-84AB-BCE6F011C429}" type="datetime1">
              <a:rPr lang="en-AU" smtClean="0"/>
              <a:t>2/7/21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6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AECB6-C663-AC4D-92ED-EFB5A6AADCE0}" type="datetime1">
              <a:rPr lang="en-AU" smtClean="0"/>
              <a:t>2/7/21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53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D3D2-AFD7-1649-844B-6E38AB50EC58}" type="datetime1">
              <a:rPr lang="en-AU" smtClean="0"/>
              <a:t>2/7/21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73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E7D84-2FAC-5543-9CEB-5442A2A1076E}" type="datetime1">
              <a:rPr lang="en-AU" smtClean="0"/>
              <a:t>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6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AEE6-552D-DE48-AE17-4C09CE755E32}" type="datetime1">
              <a:rPr lang="en-AU" smtClean="0"/>
              <a:t>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19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3045B-5D64-6B4A-A612-B1F97422355E}" type="datetime1">
              <a:rPr lang="en-AU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63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4.png"/><Relationship Id="rId18" Type="http://schemas.openxmlformats.org/officeDocument/2006/relationships/image" Target="../media/image40.png"/><Relationship Id="rId3" Type="http://schemas.openxmlformats.org/officeDocument/2006/relationships/image" Target="../media/image41.emf"/><Relationship Id="rId21" Type="http://schemas.openxmlformats.org/officeDocument/2006/relationships/image" Target="../media/image44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4.png"/><Relationship Id="rId15" Type="http://schemas.openxmlformats.org/officeDocument/2006/relationships/image" Target="../media/image37.png"/><Relationship Id="rId23" Type="http://schemas.openxmlformats.org/officeDocument/2006/relationships/image" Target="../media/image46.emf"/><Relationship Id="rId10" Type="http://schemas.openxmlformats.org/officeDocument/2006/relationships/image" Target="../media/image31.png"/><Relationship Id="rId19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Relationship Id="rId14" Type="http://schemas.openxmlformats.org/officeDocument/2006/relationships/image" Target="../media/image36.png"/><Relationship Id="rId22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Bag of Words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6 ]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A314ED-66F3-6547-BA9F-A44BB16F3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1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2243138"/>
            <a:ext cx="1635125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3000" y="2628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95400" y="27813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29337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00200" y="30861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83127" y="28629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35527" y="30153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387927" y="31677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40327" y="33201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377045" y="24710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29445" y="26234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681845" y="27758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834245" y="29282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52497" y="31895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04897" y="33419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257297" y="34943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09697" y="36467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30727" y="26942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83127" y="28466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70854" y="292825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164772" y="25363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317172" y="26887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562097" y="350519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872342" y="3537857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660071" y="2476498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071688" y="6366389"/>
            <a:ext cx="172878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2153333" y="4963077"/>
            <a:ext cx="0" cy="15128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85" y="5282295"/>
            <a:ext cx="711200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71736" y="50618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624136" y="52294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24136" y="51228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578416" y="52142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30816" y="53818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730816" y="52752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913696" y="51532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66096" y="53209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066096" y="52142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020376" y="53056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172776" y="54733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72776" y="53666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700336" y="53056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852736" y="54733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852736" y="53666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807016" y="54580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959416" y="56257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959416" y="55190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380296" y="52904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532696" y="54580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532696" y="53514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486976" y="54428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376" y="56104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639376" y="55038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31" y="307658"/>
            <a:ext cx="1635124" cy="2034822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3230880" y="7086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383280" y="8610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535680" y="10134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688080" y="11658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171007" y="9427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323407" y="10951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475807" y="12475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628207" y="13999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64925" y="5508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17325" y="7032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769725" y="8556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3922125" y="10080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3040377" y="12692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3192777" y="14216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3345177" y="15740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497577" y="17264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3018607" y="773969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3171007" y="926369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958734" y="1008014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252652" y="616124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405052" y="768524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649977" y="1584959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960222" y="1617617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747951" y="556258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 rot="2012316">
            <a:off x="2532696" y="5031375"/>
            <a:ext cx="1113402" cy="1119366"/>
            <a:chOff x="2288856" y="5107575"/>
            <a:chExt cx="1113402" cy="1119366"/>
          </a:xfrm>
        </p:grpSpPr>
        <p:sp>
          <p:nvSpPr>
            <p:cNvPr id="102" name="TextBox 101"/>
            <p:cNvSpPr txBox="1"/>
            <p:nvPr/>
          </p:nvSpPr>
          <p:spPr>
            <a:xfrm>
              <a:off x="2532696" y="51228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486976" y="51075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639376" y="52752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639376" y="516853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974656" y="52142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974656" y="51075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928936" y="51990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081336" y="53666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081336" y="52599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608896" y="51990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761296" y="53666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761296" y="52599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715576" y="53514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67976" y="55190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867976" y="54123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288856" y="51837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441256" y="53514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441256" y="524473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395536" y="53361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547936" y="55038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547936" y="539713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</p:grpSp>
      <p:pic>
        <p:nvPicPr>
          <p:cNvPr id="123" name="Picture 1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31" y="1154694"/>
            <a:ext cx="1635124" cy="2034820"/>
          </a:xfrm>
          <a:prstGeom prst="rect">
            <a:avLst/>
          </a:prstGeom>
        </p:spPr>
      </p:pic>
      <p:sp>
        <p:nvSpPr>
          <p:cNvPr id="124" name="Rectangle 123"/>
          <p:cNvSpPr/>
          <p:nvPr/>
        </p:nvSpPr>
        <p:spPr>
          <a:xfrm>
            <a:off x="6050280" y="1555695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6202680" y="1708095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355080" y="1860495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507480" y="2012895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990407" y="178974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6142807" y="194214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6295207" y="209454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447607" y="224694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284325" y="139785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436725" y="155025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589125" y="170265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6741525" y="185505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5859777" y="211631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012177" y="226871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6164577" y="242111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6316977" y="257351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5838007" y="1621004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5990407" y="1773404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5778134" y="1855049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6072052" y="1463159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224452" y="1615559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6469377" y="2431994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6779622" y="2464652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6567351" y="1403293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/>
          <p:cNvGrpSpPr/>
          <p:nvPr/>
        </p:nvGrpSpPr>
        <p:grpSpPr>
          <a:xfrm rot="2552380">
            <a:off x="2685096" y="4985655"/>
            <a:ext cx="1113402" cy="1119366"/>
            <a:chOff x="2288856" y="5107575"/>
            <a:chExt cx="1113402" cy="1119366"/>
          </a:xfrm>
        </p:grpSpPr>
        <p:sp>
          <p:nvSpPr>
            <p:cNvPr id="149" name="TextBox 148"/>
            <p:cNvSpPr txBox="1"/>
            <p:nvPr/>
          </p:nvSpPr>
          <p:spPr>
            <a:xfrm>
              <a:off x="2532696" y="51228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486976" y="51075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2639376" y="52752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639376" y="516853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2974656" y="52142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2974656" y="51075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2928936" y="51990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3081336" y="53666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3081336" y="52599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2608896" y="51990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761296" y="53666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761296" y="52599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715576" y="53514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867976" y="55190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867976" y="54123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2288856" y="51837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2441256" y="53514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441256" y="524473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2395536" y="53361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2547936" y="55038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547936" y="539713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A0F16-5AF4-5D45-AC94-D2CBFEC3F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10</a:t>
            </a:fld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2F66449-7AC6-7C49-B789-811EF758EB53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82845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79" y="5068453"/>
            <a:ext cx="2000024" cy="1290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2243138"/>
            <a:ext cx="1635125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3000" y="2628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95400" y="27813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29337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00200" y="30861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83127" y="28629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35527" y="30153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387927" y="31677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40327" y="33201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377045" y="24710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29445" y="26234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681845" y="27758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834245" y="29282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52497" y="31895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04897" y="33419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257297" y="34943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09697" y="36467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30727" y="26942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83127" y="28466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70854" y="292825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164772" y="25363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317172" y="26887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562097" y="350519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872342" y="3537857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660071" y="2476498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071688" y="6366389"/>
            <a:ext cx="172878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2153333" y="4963077"/>
            <a:ext cx="0" cy="15128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585" y="5282295"/>
            <a:ext cx="711200" cy="4572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31" y="307658"/>
            <a:ext cx="1635124" cy="2034822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3230880" y="7086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383280" y="8610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535680" y="10134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688080" y="11658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171007" y="9427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323407" y="10951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475807" y="12475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628207" y="13999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64925" y="5508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17325" y="7032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769725" y="8556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3922125" y="10080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3040377" y="12692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3192777" y="14216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3345177" y="15740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497577" y="17264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3018607" y="773969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3171007" y="926369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958734" y="1008014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252652" y="616124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405052" y="768524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649977" y="1584959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960222" y="1617617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747951" y="556258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31" y="1154694"/>
            <a:ext cx="1635124" cy="2034820"/>
          </a:xfrm>
          <a:prstGeom prst="rect">
            <a:avLst/>
          </a:prstGeom>
        </p:spPr>
      </p:pic>
      <p:sp>
        <p:nvSpPr>
          <p:cNvPr id="124" name="Rectangle 123"/>
          <p:cNvSpPr/>
          <p:nvPr/>
        </p:nvSpPr>
        <p:spPr>
          <a:xfrm>
            <a:off x="6050280" y="1555695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6202680" y="1708095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355080" y="1860495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507480" y="2012895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990407" y="178974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6142807" y="194214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6295207" y="209454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447607" y="224694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284325" y="139785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436725" y="155025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589125" y="170265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6741525" y="185505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5859777" y="211631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012177" y="226871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6164577" y="242111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6316977" y="257351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5838007" y="1621004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5990407" y="1773404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5778134" y="1855049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6072052" y="1463159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224452" y="1615559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6469377" y="2431994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6779622" y="2464652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6567351" y="1403293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>
            <a:off x="3143485" y="3213875"/>
            <a:ext cx="2716292" cy="1464732"/>
          </a:xfrm>
          <a:prstGeom prst="arc">
            <a:avLst>
              <a:gd name="adj1" fmla="val 9915521"/>
              <a:gd name="adj2" fmla="val 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94895" y="3778159"/>
            <a:ext cx="143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all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4D3A7-E899-1641-AEBC-D3F975FA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11</a:t>
            </a:fld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6F457E1-A31F-374D-B8F2-7933BCC72C72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27383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6" y="1394002"/>
            <a:ext cx="7529594" cy="485999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82761" y="1292402"/>
            <a:ext cx="1555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Description of </a:t>
            </a:r>
          </a:p>
          <a:p>
            <a:pPr algn="ctr"/>
            <a:r>
              <a:rPr lang="en-US" dirty="0"/>
              <a:t>all parts</a:t>
            </a:r>
            <a:endParaRPr lang="en-US" sz="2000" i="1" dirty="0">
              <a:latin typeface="LM Roman 10 Regular"/>
              <a:cs typeface="LM Roman 10 Regula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25" y="359775"/>
            <a:ext cx="711200" cy="4572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F3BE61-8DF4-3E45-9BF3-7F7FDB1C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2E1FF-DE63-7C41-B263-F2720C616618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30582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6" y="1394002"/>
            <a:ext cx="7529594" cy="4859996"/>
          </a:xfrm>
          <a:prstGeom prst="rect">
            <a:avLst/>
          </a:prstGeom>
        </p:spPr>
      </p:pic>
      <p:cxnSp>
        <p:nvCxnSpPr>
          <p:cNvPr id="210" name="Straight Connector 209"/>
          <p:cNvCxnSpPr/>
          <p:nvPr/>
        </p:nvCxnSpPr>
        <p:spPr>
          <a:xfrm flipV="1">
            <a:off x="7287996" y="2941931"/>
            <a:ext cx="179059" cy="312872"/>
          </a:xfrm>
          <a:prstGeom prst="line">
            <a:avLst/>
          </a:prstGeom>
          <a:ln w="12700" cmpd="sng">
            <a:solidFill>
              <a:srgbClr val="A6A6A6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" name="Oval 210"/>
          <p:cNvSpPr>
            <a:spLocks noChangeAspect="1"/>
          </p:cNvSpPr>
          <p:nvPr/>
        </p:nvSpPr>
        <p:spPr>
          <a:xfrm>
            <a:off x="7086845" y="3229403"/>
            <a:ext cx="226551" cy="2265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82761" y="1292402"/>
            <a:ext cx="1555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Description of </a:t>
            </a:r>
          </a:p>
          <a:p>
            <a:pPr algn="ctr"/>
            <a:r>
              <a:rPr lang="en-US" dirty="0"/>
              <a:t>all parts</a:t>
            </a:r>
            <a:endParaRPr lang="en-US" sz="2000" i="1" dirty="0">
              <a:latin typeface="LM Roman 10 Regular"/>
              <a:cs typeface="LM Roman 10 Regular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50698" y="2287408"/>
            <a:ext cx="1555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Description of </a:t>
            </a:r>
          </a:p>
          <a:p>
            <a:pPr algn="ctr"/>
            <a:r>
              <a:rPr lang="en-US" dirty="0"/>
              <a:t>one part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25" y="359775"/>
            <a:ext cx="711200" cy="457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877849" y="1448178"/>
            <a:ext cx="1728788" cy="761220"/>
            <a:chOff x="5038724" y="2361906"/>
            <a:chExt cx="1728788" cy="76122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5038724" y="3013589"/>
              <a:ext cx="17287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146625" y="2361906"/>
              <a:ext cx="1635" cy="761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281609" y="2764339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158919" y="2604183"/>
              <a:ext cx="953" cy="40956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5423417" y="2482981"/>
              <a:ext cx="0" cy="538155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5579675" y="2761867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735606" y="2760795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888006" y="2755706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026282" y="2497105"/>
              <a:ext cx="0" cy="519094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308143" y="2761379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460543" y="2756290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6598819" y="2497689"/>
              <a:ext cx="0" cy="519094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829BC3-6000-CF44-AE6A-98008422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13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BE352C-317F-6648-A21A-C051CF600945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119954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6" y="1394002"/>
            <a:ext cx="7529594" cy="48599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7" y="1406702"/>
            <a:ext cx="7529594" cy="4859996"/>
          </a:xfrm>
          <a:prstGeom prst="rect">
            <a:avLst/>
          </a:prstGeom>
        </p:spPr>
      </p:pic>
      <p:grpSp>
        <p:nvGrpSpPr>
          <p:cNvPr id="183" name="Group 182"/>
          <p:cNvGrpSpPr/>
          <p:nvPr/>
        </p:nvGrpSpPr>
        <p:grpSpPr>
          <a:xfrm>
            <a:off x="2133982" y="1854200"/>
            <a:ext cx="5861196" cy="4306667"/>
            <a:chOff x="2906779" y="1142598"/>
            <a:chExt cx="2370202" cy="1636694"/>
          </a:xfrm>
        </p:grpSpPr>
        <p:cxnSp>
          <p:nvCxnSpPr>
            <p:cNvPr id="184" name="Straight Connector 183"/>
            <p:cNvCxnSpPr/>
            <p:nvPr/>
          </p:nvCxnSpPr>
          <p:spPr>
            <a:xfrm flipH="1">
              <a:off x="2906779" y="1964805"/>
              <a:ext cx="930323" cy="486376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4107322" y="2065169"/>
              <a:ext cx="115807" cy="71412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4338938" y="1914624"/>
              <a:ext cx="938043" cy="23932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4223130" y="1142598"/>
              <a:ext cx="374444" cy="54813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 flipV="1">
              <a:off x="3099792" y="1201954"/>
              <a:ext cx="772054" cy="53809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 flipV="1">
              <a:off x="3837102" y="1964805"/>
              <a:ext cx="270220" cy="100364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>
              <a:off x="4107322" y="1914624"/>
              <a:ext cx="231616" cy="15054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H="1">
              <a:off x="3871846" y="1683016"/>
              <a:ext cx="351283" cy="4931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4223129" y="1690736"/>
              <a:ext cx="115809" cy="22388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>
              <a:off x="3837102" y="1740053"/>
              <a:ext cx="34744" cy="22475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2149324" y="5498284"/>
            <a:ext cx="5202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Trebuchet MS"/>
                <a:cs typeface="Trebuchet MS"/>
              </a:rPr>
              <a:t>K-Means with K clusters</a:t>
            </a:r>
            <a:endParaRPr lang="en-US" sz="3600" i="1" dirty="0">
              <a:latin typeface="Trebuchet MS"/>
              <a:cs typeface="Trebuchet MS"/>
            </a:endParaRPr>
          </a:p>
          <a:p>
            <a:pPr algn="ctr"/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Trebuchet MS"/>
                <a:cs typeface="Trebuchet MS"/>
              </a:rPr>
              <a:t>Visual Vocabulary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A5F7F-8FDD-8D46-AC37-2253D19D2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14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BB8340-37D0-4046-B9CE-8169407F1D77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4923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82"/>
          <p:cNvGrpSpPr/>
          <p:nvPr/>
        </p:nvGrpSpPr>
        <p:grpSpPr>
          <a:xfrm>
            <a:off x="2133982" y="1854200"/>
            <a:ext cx="5861196" cy="4306667"/>
            <a:chOff x="2906779" y="1142598"/>
            <a:chExt cx="2370202" cy="1636694"/>
          </a:xfrm>
        </p:grpSpPr>
        <p:cxnSp>
          <p:nvCxnSpPr>
            <p:cNvPr id="184" name="Straight Connector 183"/>
            <p:cNvCxnSpPr/>
            <p:nvPr/>
          </p:nvCxnSpPr>
          <p:spPr>
            <a:xfrm flipH="1">
              <a:off x="2906779" y="1964805"/>
              <a:ext cx="930323" cy="486376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4107322" y="2065169"/>
              <a:ext cx="115807" cy="71412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4338938" y="1914624"/>
              <a:ext cx="938043" cy="23932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4223130" y="1142598"/>
              <a:ext cx="374444" cy="54813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 flipV="1">
              <a:off x="3099792" y="1201954"/>
              <a:ext cx="772054" cy="53809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 flipV="1">
              <a:off x="3837102" y="1964805"/>
              <a:ext cx="270220" cy="100364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>
              <a:off x="4107322" y="1914624"/>
              <a:ext cx="231616" cy="15054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H="1">
              <a:off x="3871846" y="1683016"/>
              <a:ext cx="351283" cy="4931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4223129" y="1690736"/>
              <a:ext cx="115809" cy="22388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>
              <a:off x="3837102" y="1740053"/>
              <a:ext cx="34744" cy="22475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2149324" y="5498284"/>
            <a:ext cx="5202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Trebuchet MS"/>
                <a:cs typeface="Trebuchet MS"/>
              </a:rPr>
              <a:t>K-Means </a:t>
            </a:r>
            <a:r>
              <a:rPr lang="en-US" sz="3600">
                <a:latin typeface="Trebuchet MS"/>
                <a:cs typeface="Trebuchet MS"/>
              </a:rPr>
              <a:t>with K </a:t>
            </a:r>
            <a:r>
              <a:rPr lang="en-US" sz="3600" dirty="0">
                <a:latin typeface="Trebuchet MS"/>
                <a:cs typeface="Trebuchet MS"/>
              </a:rPr>
              <a:t>clusters</a:t>
            </a:r>
            <a:endParaRPr lang="en-US" sz="3600" i="1" dirty="0">
              <a:latin typeface="Trebuchet MS"/>
              <a:cs typeface="Trebuchet MS"/>
            </a:endParaRPr>
          </a:p>
          <a:p>
            <a:pPr algn="ctr"/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Trebuchet MS"/>
                <a:cs typeface="Trebuchet MS"/>
              </a:rPr>
              <a:t>Visual Vocabulary</a:t>
            </a:r>
          </a:p>
        </p:txBody>
      </p:sp>
      <p:sp>
        <p:nvSpPr>
          <p:cNvPr id="2" name="Oval 1"/>
          <p:cNvSpPr/>
          <p:nvPr/>
        </p:nvSpPr>
        <p:spPr>
          <a:xfrm>
            <a:off x="4663440" y="24536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37960" y="335280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74080" y="46329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67200" y="47853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922520" y="36728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52800" y="355092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98B62-EADE-4747-AB8B-EBD5330E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15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8BDFC7-45F7-0B42-861F-CC1964E5E045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256003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82"/>
          <p:cNvGrpSpPr/>
          <p:nvPr/>
        </p:nvGrpSpPr>
        <p:grpSpPr>
          <a:xfrm>
            <a:off x="2133982" y="1854200"/>
            <a:ext cx="5861196" cy="4306667"/>
            <a:chOff x="2906779" y="1142598"/>
            <a:chExt cx="2370202" cy="1636694"/>
          </a:xfrm>
        </p:grpSpPr>
        <p:cxnSp>
          <p:nvCxnSpPr>
            <p:cNvPr id="184" name="Straight Connector 183"/>
            <p:cNvCxnSpPr/>
            <p:nvPr/>
          </p:nvCxnSpPr>
          <p:spPr>
            <a:xfrm flipH="1">
              <a:off x="2906779" y="1964805"/>
              <a:ext cx="930323" cy="486376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4107322" y="2065169"/>
              <a:ext cx="115807" cy="71412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4338938" y="1914624"/>
              <a:ext cx="938043" cy="23932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4223130" y="1142598"/>
              <a:ext cx="374444" cy="54813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 flipV="1">
              <a:off x="3099792" y="1201954"/>
              <a:ext cx="772054" cy="53809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 flipV="1">
              <a:off x="3837102" y="1964805"/>
              <a:ext cx="270220" cy="100364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>
              <a:off x="4107322" y="1914624"/>
              <a:ext cx="231616" cy="15054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H="1">
              <a:off x="3871846" y="1683016"/>
              <a:ext cx="351283" cy="4931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4223129" y="1690736"/>
              <a:ext cx="115809" cy="22388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>
              <a:off x="3837102" y="1740053"/>
              <a:ext cx="34744" cy="22475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2149324" y="5498284"/>
            <a:ext cx="5202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Trebuchet MS"/>
                <a:cs typeface="Trebuchet MS"/>
              </a:rPr>
              <a:t>K-Means </a:t>
            </a:r>
            <a:r>
              <a:rPr lang="en-US" sz="3600">
                <a:latin typeface="Trebuchet MS"/>
                <a:cs typeface="Trebuchet MS"/>
              </a:rPr>
              <a:t>with K </a:t>
            </a:r>
            <a:r>
              <a:rPr lang="en-US" sz="3600" dirty="0">
                <a:latin typeface="Trebuchet MS"/>
                <a:cs typeface="Trebuchet MS"/>
              </a:rPr>
              <a:t>clusters</a:t>
            </a:r>
            <a:endParaRPr lang="en-US" sz="3600" i="1" dirty="0">
              <a:latin typeface="Trebuchet MS"/>
              <a:cs typeface="Trebuchet MS"/>
            </a:endParaRPr>
          </a:p>
          <a:p>
            <a:pPr algn="ctr"/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Trebuchet MS"/>
                <a:cs typeface="Trebuchet MS"/>
              </a:rPr>
              <a:t>Visual Vocabulary</a:t>
            </a:r>
          </a:p>
        </p:txBody>
      </p:sp>
      <p:sp>
        <p:nvSpPr>
          <p:cNvPr id="2" name="Oval 1"/>
          <p:cNvSpPr/>
          <p:nvPr/>
        </p:nvSpPr>
        <p:spPr>
          <a:xfrm>
            <a:off x="4663440" y="24536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37960" y="335280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74080" y="46329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67200" y="47853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922520" y="36728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52800" y="355092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94064"/>
              </p:ext>
            </p:extLst>
          </p:nvPr>
        </p:nvGraphicFramePr>
        <p:xfrm>
          <a:off x="5714994" y="655782"/>
          <a:ext cx="2973190" cy="12801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>
            <a:off x="5699754" y="430681"/>
            <a:ext cx="297319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78535" y="230775"/>
            <a:ext cx="338554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charset="0"/>
                <a:ea typeface="Times" charset="0"/>
                <a:cs typeface="Times" charset="0"/>
              </a:rPr>
              <a:t>N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440502" y="750281"/>
            <a:ext cx="0" cy="105552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6723" y="1057256"/>
            <a:ext cx="338554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" charset="0"/>
                <a:ea typeface="Times" charset="0"/>
                <a:cs typeface="Times" charset="0"/>
              </a:rPr>
              <a:t>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25431" y="2005265"/>
            <a:ext cx="2965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(coordinates </a:t>
            </a:r>
            <a:r>
              <a:rPr lang="en-US" dirty="0"/>
              <a:t>of </a:t>
            </a:r>
            <a:r>
              <a:rPr lang="en-US"/>
              <a:t>the centroids)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0724E-860F-6F47-AB75-73BF3EC01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16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5357E8-1FB3-BE4D-85AE-2C1DC38828C2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83924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317778" y="3444419"/>
            <a:ext cx="1044626" cy="12827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165378" y="3546017"/>
            <a:ext cx="1044626" cy="12827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3" y="1160709"/>
            <a:ext cx="3268154" cy="510631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72" y="3630683"/>
            <a:ext cx="1044627" cy="129998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80713" y="2846300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John</a:t>
            </a:r>
            <a:endParaRPr lang="en-US" sz="2400" i="1" dirty="0">
              <a:latin typeface="LM Roman 10 Regular"/>
              <a:cs typeface="LM Roman 10 Regular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941757" y="1180598"/>
            <a:ext cx="491448" cy="5204961"/>
            <a:chOff x="7941757" y="1180598"/>
            <a:chExt cx="491448" cy="5204961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7941757" y="1180598"/>
              <a:ext cx="0" cy="520496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8043355" y="3376688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/>
                  <a:cs typeface="Arial"/>
                </a:rPr>
                <a:t>K</a:t>
              </a:r>
              <a:endParaRPr lang="en-US" sz="2400" i="1" dirty="0">
                <a:latin typeface="LM Roman 10 Regular"/>
                <a:cs typeface="LM Roman 10 Regular"/>
              </a:endParaRPr>
            </a:p>
          </p:txBody>
        </p:sp>
      </p:grpSp>
      <p:pic>
        <p:nvPicPr>
          <p:cNvPr id="2" name="Picture 1" descr="Screen Shot 2014-03-20 at 7.33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41" y="1147990"/>
            <a:ext cx="2474152" cy="161392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794027" y="1934953"/>
            <a:ext cx="5961460" cy="911347"/>
            <a:chOff x="1794027" y="1934953"/>
            <a:chExt cx="5961460" cy="911347"/>
          </a:xfrm>
        </p:grpSpPr>
        <p:sp>
          <p:nvSpPr>
            <p:cNvPr id="4" name="Oval 3"/>
            <p:cNvSpPr/>
            <p:nvPr/>
          </p:nvSpPr>
          <p:spPr>
            <a:xfrm>
              <a:off x="1794027" y="1955109"/>
              <a:ext cx="886935" cy="89119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87333" y="1934953"/>
              <a:ext cx="3268154" cy="201558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Elbow Connector 6"/>
            <p:cNvCxnSpPr>
              <a:stCxn id="4" idx="6"/>
              <a:endCxn id="5" idx="1"/>
            </p:cNvCxnSpPr>
            <p:nvPr/>
          </p:nvCxnSpPr>
          <p:spPr>
            <a:xfrm flipV="1">
              <a:off x="2680962" y="2035732"/>
              <a:ext cx="1806371" cy="364973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946427" y="1240801"/>
            <a:ext cx="5820354" cy="891191"/>
            <a:chOff x="1794027" y="1955109"/>
            <a:chExt cx="5820354" cy="891191"/>
          </a:xfrm>
        </p:grpSpPr>
        <p:sp>
          <p:nvSpPr>
            <p:cNvPr id="23" name="Oval 22"/>
            <p:cNvSpPr/>
            <p:nvPr/>
          </p:nvSpPr>
          <p:spPr>
            <a:xfrm>
              <a:off x="1794027" y="1955109"/>
              <a:ext cx="886935" cy="89119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346227" y="1995421"/>
              <a:ext cx="3268154" cy="201558"/>
            </a:xfrm>
            <a:prstGeom prst="rect">
              <a:avLst/>
            </a:prstGeom>
            <a:noFill/>
            <a:ln w="28575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Elbow Connector 26"/>
            <p:cNvCxnSpPr>
              <a:stCxn id="23" idx="6"/>
              <a:endCxn id="26" idx="1"/>
            </p:cNvCxnSpPr>
            <p:nvPr/>
          </p:nvCxnSpPr>
          <p:spPr>
            <a:xfrm flipV="1">
              <a:off x="2680962" y="2096200"/>
              <a:ext cx="1665265" cy="304505"/>
            </a:xfrm>
            <a:prstGeom prst="bentConnector3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Trebuchet MS"/>
                <a:cs typeface="Trebuchet MS"/>
              </a:rPr>
              <a:t>Example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0B414-57DC-9D41-AF09-9734707AD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17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993543-D9E7-3B4C-9E35-04BC35F12D5B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05482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885243" y="1440367"/>
            <a:ext cx="2166777" cy="4871270"/>
            <a:chOff x="6656643" y="1440367"/>
            <a:chExt cx="2166777" cy="4871270"/>
          </a:xfrm>
        </p:grpSpPr>
        <p:sp>
          <p:nvSpPr>
            <p:cNvPr id="21" name="Rectangle 20"/>
            <p:cNvSpPr/>
            <p:nvPr/>
          </p:nvSpPr>
          <p:spPr>
            <a:xfrm>
              <a:off x="7719529" y="1440367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67129" y="1541965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Screen Shot 2013-10-23 at 1.57.2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643" y="3035666"/>
              <a:ext cx="2166777" cy="327597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368" y="1615341"/>
              <a:ext cx="1044627" cy="129998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6982528" y="1649916"/>
              <a:ext cx="4571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Arial"/>
                  <a:cs typeface="Arial"/>
                </a:rPr>
                <a:t>Ana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603936" y="1429077"/>
            <a:ext cx="2166777" cy="4882560"/>
            <a:chOff x="3486336" y="1429077"/>
            <a:chExt cx="2166777" cy="4882560"/>
          </a:xfrm>
        </p:grpSpPr>
        <p:sp>
          <p:nvSpPr>
            <p:cNvPr id="24" name="Rectangle 23"/>
            <p:cNvSpPr/>
            <p:nvPr/>
          </p:nvSpPr>
          <p:spPr>
            <a:xfrm>
              <a:off x="4535111" y="1429077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382711" y="1530675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Screen Shot 2013-10-23 at 1.56.53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6336" y="3035666"/>
              <a:ext cx="2166777" cy="327597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705" y="1615341"/>
              <a:ext cx="1044627" cy="129998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735821" y="1631240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John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503" y="1429077"/>
            <a:ext cx="2166777" cy="4882560"/>
            <a:chOff x="264703" y="1429077"/>
            <a:chExt cx="2166777" cy="4882560"/>
          </a:xfrm>
        </p:grpSpPr>
        <p:sp>
          <p:nvSpPr>
            <p:cNvPr id="26" name="Rectangle 25"/>
            <p:cNvSpPr/>
            <p:nvPr/>
          </p:nvSpPr>
          <p:spPr>
            <a:xfrm>
              <a:off x="1309333" y="1429077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156933" y="1530675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Screen Shot 2013-10-23 at 1.56.19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703" y="3035666"/>
              <a:ext cx="2166777" cy="327597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156" y="1615341"/>
              <a:ext cx="1044626" cy="129998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478367" y="1662018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Julio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340963" y="1440367"/>
            <a:ext cx="2166777" cy="4871270"/>
            <a:chOff x="6656643" y="1440367"/>
            <a:chExt cx="2166777" cy="4871270"/>
          </a:xfrm>
        </p:grpSpPr>
        <p:sp>
          <p:nvSpPr>
            <p:cNvPr id="55" name="Rectangle 54"/>
            <p:cNvSpPr/>
            <p:nvPr/>
          </p:nvSpPr>
          <p:spPr>
            <a:xfrm>
              <a:off x="7719529" y="1440367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567129" y="1541965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Screen Shot 2013-10-23 at 1.57.2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656643" y="3035666"/>
              <a:ext cx="2166777" cy="327597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368" y="1615341"/>
              <a:ext cx="1044626" cy="1299980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6814888" y="1649916"/>
              <a:ext cx="6351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Miguel</a:t>
              </a:r>
              <a:endParaRPr lang="en-US" sz="1400" dirty="0">
                <a:cs typeface="LM Roman 10 Regular"/>
              </a:endParaRPr>
            </a:p>
          </p:txBody>
        </p:sp>
      </p:grpSp>
      <p:sp>
        <p:nvSpPr>
          <p:cNvPr id="31" name="Title 1"/>
          <p:cNvSpPr txBox="1">
            <a:spLocks/>
          </p:cNvSpPr>
          <p:nvPr/>
        </p:nvSpPr>
        <p:spPr>
          <a:xfrm>
            <a:off x="310442" y="37917"/>
            <a:ext cx="8071558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Trebuchet MS"/>
                <a:cs typeface="Trebuchet MS"/>
              </a:rPr>
              <a:t>Example</a:t>
            </a:r>
            <a:r>
              <a:rPr lang="en-US">
                <a:latin typeface="Trebuchet MS"/>
                <a:cs typeface="Trebuchet MS"/>
              </a:rPr>
              <a:t>: More Dictionaries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4946B5-474D-8540-885B-45378F77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18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8651B0-5C8C-6545-A5C4-D6CFA35A0E51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108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82"/>
          <p:cNvGrpSpPr/>
          <p:nvPr/>
        </p:nvGrpSpPr>
        <p:grpSpPr>
          <a:xfrm>
            <a:off x="2133982" y="1854200"/>
            <a:ext cx="5861196" cy="4306667"/>
            <a:chOff x="2906779" y="1142598"/>
            <a:chExt cx="2370202" cy="1636694"/>
          </a:xfrm>
        </p:grpSpPr>
        <p:cxnSp>
          <p:nvCxnSpPr>
            <p:cNvPr id="184" name="Straight Connector 183"/>
            <p:cNvCxnSpPr/>
            <p:nvPr/>
          </p:nvCxnSpPr>
          <p:spPr>
            <a:xfrm flipH="1">
              <a:off x="2906779" y="1964805"/>
              <a:ext cx="930323" cy="486376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4107322" y="2065169"/>
              <a:ext cx="115807" cy="71412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4338938" y="1914624"/>
              <a:ext cx="938043" cy="23932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4223130" y="1142598"/>
              <a:ext cx="374444" cy="54813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 flipV="1">
              <a:off x="3099792" y="1201954"/>
              <a:ext cx="772054" cy="53809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 flipV="1">
              <a:off x="3837102" y="1964805"/>
              <a:ext cx="270220" cy="100364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>
              <a:off x="4107322" y="1914624"/>
              <a:ext cx="231616" cy="15054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H="1">
              <a:off x="3871846" y="1683016"/>
              <a:ext cx="351283" cy="4931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4223129" y="1690736"/>
              <a:ext cx="115809" cy="22388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>
              <a:off x="3837102" y="1740053"/>
              <a:ext cx="34744" cy="22475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1942898" y="5498284"/>
            <a:ext cx="56156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Trebuchet MS"/>
                <a:cs typeface="Trebuchet MS"/>
              </a:rPr>
              <a:t>Example with K=6 clusters</a:t>
            </a:r>
            <a:endParaRPr lang="en-US" sz="3600" i="1" dirty="0">
              <a:latin typeface="Trebuchet MS"/>
              <a:cs typeface="Trebuchet MS"/>
            </a:endParaRPr>
          </a:p>
          <a:p>
            <a:pPr algn="ctr"/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Trebuchet MS"/>
                <a:cs typeface="Trebuchet MS"/>
              </a:rPr>
              <a:t>Visual Vocabulary</a:t>
            </a:r>
          </a:p>
        </p:txBody>
      </p:sp>
      <p:sp>
        <p:nvSpPr>
          <p:cNvPr id="2" name="Oval 1"/>
          <p:cNvSpPr/>
          <p:nvPr/>
        </p:nvSpPr>
        <p:spPr>
          <a:xfrm>
            <a:off x="4663440" y="24536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37960" y="335280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74080" y="46329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67200" y="47853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922520" y="36728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52800" y="355092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5714994" y="655782"/>
          <a:ext cx="2973190" cy="12801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>
            <a:off x="5699754" y="430681"/>
            <a:ext cx="297319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78535" y="230775"/>
            <a:ext cx="338554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charset="0"/>
                <a:ea typeface="Times" charset="0"/>
                <a:cs typeface="Times" charset="0"/>
              </a:rPr>
              <a:t>N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440502" y="750281"/>
            <a:ext cx="0" cy="105552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6723" y="1057256"/>
            <a:ext cx="338554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" charset="0"/>
                <a:ea typeface="Times" charset="0"/>
                <a:cs typeface="Times" charset="0"/>
              </a:rPr>
              <a:t>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93720" y="3352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43400" y="2286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311980" y="30825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44934" y="34749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65320" y="4526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56960" y="4358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012845"/>
              </p:ext>
            </p:extLst>
          </p:nvPr>
        </p:nvGraphicFramePr>
        <p:xfrm>
          <a:off x="8778240" y="655320"/>
          <a:ext cx="297319" cy="12801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6F430-FD96-484F-AFE9-E4A9B8B6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19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CF4BBF-EC2D-3644-83F7-8D50AB2403C9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212247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2243138"/>
            <a:ext cx="1635125" cy="20348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F732EE-0FFE-C04A-8BFC-2B188B12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756912-6AA1-8D4E-98CF-A56779DF6990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3919498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65045" y="918329"/>
            <a:ext cx="11403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descriptor</a:t>
            </a:r>
          </a:p>
        </p:txBody>
      </p:sp>
      <p:cxnSp>
        <p:nvCxnSpPr>
          <p:cNvPr id="6" name="Straight Arrow Connector 5"/>
          <p:cNvCxnSpPr>
            <a:endCxn id="3" idx="1"/>
          </p:cNvCxnSpPr>
          <p:nvPr/>
        </p:nvCxnSpPr>
        <p:spPr>
          <a:xfrm>
            <a:off x="822008" y="1102995"/>
            <a:ext cx="14430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804284" y="624546"/>
            <a:ext cx="1728788" cy="761220"/>
            <a:chOff x="5038724" y="2361906"/>
            <a:chExt cx="1728788" cy="76122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038724" y="3013589"/>
              <a:ext cx="17287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146625" y="2361906"/>
              <a:ext cx="1635" cy="761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281609" y="2764339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158919" y="2604183"/>
              <a:ext cx="953" cy="40956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423417" y="2482981"/>
              <a:ext cx="0" cy="538155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579675" y="2761867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735606" y="2760795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888006" y="2755706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026282" y="2497105"/>
              <a:ext cx="0" cy="519094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6308143" y="2761379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460543" y="2756290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6598819" y="2497689"/>
              <a:ext cx="0" cy="519094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/>
          <p:nvPr/>
        </p:nvCxnSpPr>
        <p:spPr>
          <a:xfrm>
            <a:off x="3395732" y="1108347"/>
            <a:ext cx="3990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170928"/>
              </p:ext>
            </p:extLst>
          </p:nvPr>
        </p:nvGraphicFramePr>
        <p:xfrm>
          <a:off x="6114670" y="959309"/>
          <a:ext cx="2973190" cy="21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>
            <a:off x="5529332" y="1123587"/>
            <a:ext cx="3990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653EA-E619-154A-A932-CF5BAE39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20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C4B7EE-F7B0-9343-9D0B-7A1F2EF6A3A1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632861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22008" y="1102995"/>
            <a:ext cx="14430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335522"/>
              </p:ext>
            </p:extLst>
          </p:nvPr>
        </p:nvGraphicFramePr>
        <p:xfrm>
          <a:off x="2289430" y="989789"/>
          <a:ext cx="2973190" cy="21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32C4ED-F5F6-FF41-B01E-4B2CF050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F7DC6-01A7-DA45-A7BC-4D8286618AE9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328807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22008" y="1102995"/>
            <a:ext cx="14430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133982" y="1854200"/>
            <a:ext cx="5861196" cy="4306667"/>
            <a:chOff x="2906779" y="1142598"/>
            <a:chExt cx="2370202" cy="1636694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2906779" y="1964805"/>
              <a:ext cx="930323" cy="486376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107322" y="2065169"/>
              <a:ext cx="115807" cy="71412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338938" y="1914624"/>
              <a:ext cx="938043" cy="23932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223130" y="1142598"/>
              <a:ext cx="374444" cy="54813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3099792" y="1201954"/>
              <a:ext cx="772054" cy="53809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3837102" y="1964805"/>
              <a:ext cx="270220" cy="100364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107322" y="1914624"/>
              <a:ext cx="231616" cy="15054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871846" y="1683016"/>
              <a:ext cx="351283" cy="4931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223129" y="1690736"/>
              <a:ext cx="115809" cy="22388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837102" y="1740053"/>
              <a:ext cx="34744" cy="22475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Oval 17"/>
          <p:cNvSpPr/>
          <p:nvPr/>
        </p:nvSpPr>
        <p:spPr>
          <a:xfrm>
            <a:off x="4663440" y="24536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37960" y="335280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74080" y="46329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67200" y="47853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22520" y="36728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352800" y="355092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093720" y="3352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43400" y="2286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11980" y="30825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44934" y="34749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65320" y="4526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56960" y="4358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157120"/>
              </p:ext>
            </p:extLst>
          </p:nvPr>
        </p:nvGraphicFramePr>
        <p:xfrm>
          <a:off x="2289430" y="989789"/>
          <a:ext cx="2973190" cy="21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E0A993-80D4-BD4E-A378-712520B3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22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FF9042-2B68-7C48-A638-6F34ED033729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33037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22008" y="1102995"/>
            <a:ext cx="14430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133982" y="1854200"/>
            <a:ext cx="5861196" cy="4306667"/>
            <a:chOff x="2906779" y="1142598"/>
            <a:chExt cx="2370202" cy="1636694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2906779" y="1964805"/>
              <a:ext cx="930323" cy="486376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107322" y="2065169"/>
              <a:ext cx="115807" cy="71412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338938" y="1914624"/>
              <a:ext cx="938043" cy="23932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223130" y="1142598"/>
              <a:ext cx="374444" cy="54813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3099792" y="1201954"/>
              <a:ext cx="772054" cy="53809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3837102" y="1964805"/>
              <a:ext cx="270220" cy="100364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107322" y="1914624"/>
              <a:ext cx="231616" cy="15054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871846" y="1683016"/>
              <a:ext cx="351283" cy="4931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223129" y="1690736"/>
              <a:ext cx="115809" cy="22388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837102" y="1740053"/>
              <a:ext cx="34744" cy="22475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Oval 17"/>
          <p:cNvSpPr/>
          <p:nvPr/>
        </p:nvSpPr>
        <p:spPr>
          <a:xfrm>
            <a:off x="4663440" y="24536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37960" y="335280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74080" y="46329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67200" y="47853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22520" y="36728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352800" y="355092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093720" y="3352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43400" y="2286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11980" y="30825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44934" y="34749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65320" y="4526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56960" y="4358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Oval 30"/>
          <p:cNvSpPr/>
          <p:nvPr/>
        </p:nvSpPr>
        <p:spPr>
          <a:xfrm>
            <a:off x="6598920" y="2621280"/>
            <a:ext cx="198120" cy="19812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Elbow Connector 3"/>
          <p:cNvCxnSpPr>
            <a:endCxn id="31" idx="0"/>
          </p:cNvCxnSpPr>
          <p:nvPr/>
        </p:nvCxnSpPr>
        <p:spPr>
          <a:xfrm rot="16200000" flipH="1">
            <a:off x="5244018" y="1167317"/>
            <a:ext cx="1518285" cy="1389640"/>
          </a:xfrm>
          <a:prstGeom prst="bentConnector3">
            <a:avLst>
              <a:gd name="adj1" fmla="val -18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157120"/>
              </p:ext>
            </p:extLst>
          </p:nvPr>
        </p:nvGraphicFramePr>
        <p:xfrm>
          <a:off x="2289430" y="989789"/>
          <a:ext cx="2973190" cy="21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D4DB4-61FF-014C-A458-E1E3216B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23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6380AD-9A22-024A-91CB-3850C67909CC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982196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22008" y="1102995"/>
            <a:ext cx="14430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133982" y="1854200"/>
            <a:ext cx="5861196" cy="4306667"/>
            <a:chOff x="2906779" y="1142598"/>
            <a:chExt cx="2370202" cy="1636694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2906779" y="1964805"/>
              <a:ext cx="930323" cy="486376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107322" y="2065169"/>
              <a:ext cx="115807" cy="71412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338938" y="1914624"/>
              <a:ext cx="938043" cy="23932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223130" y="1142598"/>
              <a:ext cx="374444" cy="54813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3099792" y="1201954"/>
              <a:ext cx="772054" cy="53809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3837102" y="1964805"/>
              <a:ext cx="270220" cy="100364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107322" y="1914624"/>
              <a:ext cx="231616" cy="15054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871846" y="1683016"/>
              <a:ext cx="351283" cy="4931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223129" y="1690736"/>
              <a:ext cx="115809" cy="22388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837102" y="1740053"/>
              <a:ext cx="34744" cy="22475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Oval 17"/>
          <p:cNvSpPr/>
          <p:nvPr/>
        </p:nvSpPr>
        <p:spPr>
          <a:xfrm>
            <a:off x="4663440" y="24536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37960" y="335280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74080" y="46329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67200" y="47853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22520" y="36728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352800" y="355092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093720" y="3352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43400" y="2286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11980" y="30825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44934" y="34749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65320" y="4526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56960" y="4358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Oval 30"/>
          <p:cNvSpPr/>
          <p:nvPr/>
        </p:nvSpPr>
        <p:spPr>
          <a:xfrm>
            <a:off x="6598920" y="2621280"/>
            <a:ext cx="198120" cy="19812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Elbow Connector 3"/>
          <p:cNvCxnSpPr>
            <a:endCxn id="31" idx="0"/>
          </p:cNvCxnSpPr>
          <p:nvPr/>
        </p:nvCxnSpPr>
        <p:spPr>
          <a:xfrm rot="16200000" flipH="1">
            <a:off x="5244018" y="1167317"/>
            <a:ext cx="1518285" cy="1389640"/>
          </a:xfrm>
          <a:prstGeom prst="bentConnector3">
            <a:avLst>
              <a:gd name="adj1" fmla="val -18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2289430" y="989789"/>
          <a:ext cx="2973190" cy="21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183773" y="2332478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</a:t>
            </a:r>
            <a:r>
              <a:rPr lang="en-US"/>
              <a:t>is represented by word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96541" y="5498284"/>
            <a:ext cx="2651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>
                <a:latin typeface="Trebuchet MS"/>
                <a:cs typeface="Trebuchet MS"/>
              </a:rPr>
              <a:t>[ Encoding ]</a:t>
            </a:r>
            <a:endParaRPr lang="en-US" sz="3600" i="1" dirty="0">
              <a:latin typeface="Trebuchet MS"/>
              <a:cs typeface="Trebuchet MS"/>
            </a:endParaRPr>
          </a:p>
          <a:p>
            <a:pPr algn="ctr"/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38E7FC4-C4C5-7E41-9B1F-BCC2B433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24</a:t>
            </a:fld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55C846-B4C1-3743-95C5-CBBE6DD06B30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345228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22008" y="1102995"/>
            <a:ext cx="14430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133982" y="1854200"/>
            <a:ext cx="5861196" cy="4306667"/>
            <a:chOff x="2906779" y="1142598"/>
            <a:chExt cx="2370202" cy="1636694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2906779" y="1964805"/>
              <a:ext cx="930323" cy="486376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107322" y="2065169"/>
              <a:ext cx="115807" cy="71412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338938" y="1914624"/>
              <a:ext cx="938043" cy="23932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223130" y="1142598"/>
              <a:ext cx="374444" cy="54813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3099792" y="1201954"/>
              <a:ext cx="772054" cy="53809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3837102" y="1964805"/>
              <a:ext cx="270220" cy="100364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107322" y="1914624"/>
              <a:ext cx="231616" cy="15054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871846" y="1683016"/>
              <a:ext cx="351283" cy="4931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223129" y="1690736"/>
              <a:ext cx="115809" cy="22388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837102" y="1740053"/>
              <a:ext cx="34744" cy="22475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Oval 17"/>
          <p:cNvSpPr/>
          <p:nvPr/>
        </p:nvSpPr>
        <p:spPr>
          <a:xfrm>
            <a:off x="4663440" y="24536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37960" y="335280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74080" y="46329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67200" y="47853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22520" y="36728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352800" y="355092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093720" y="3352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43400" y="2286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11980" y="30825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44934" y="34749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65320" y="4526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56960" y="4358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Oval 30"/>
          <p:cNvSpPr/>
          <p:nvPr/>
        </p:nvSpPr>
        <p:spPr>
          <a:xfrm>
            <a:off x="6598920" y="2621280"/>
            <a:ext cx="198120" cy="19812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2289430" y="989789"/>
          <a:ext cx="2973190" cy="21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183773" y="2332478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</a:t>
            </a:r>
            <a:r>
              <a:rPr lang="en-US"/>
              <a:t>is represented by word 3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218739"/>
              </p:ext>
            </p:extLst>
          </p:nvPr>
        </p:nvGraphicFramePr>
        <p:xfrm>
          <a:off x="5714994" y="579582"/>
          <a:ext cx="2973190" cy="12801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749536"/>
              </p:ext>
            </p:extLst>
          </p:nvPr>
        </p:nvGraphicFramePr>
        <p:xfrm>
          <a:off x="8778240" y="579120"/>
          <a:ext cx="297319" cy="12801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Rounded Rectangle 21"/>
          <p:cNvSpPr/>
          <p:nvPr/>
        </p:nvSpPr>
        <p:spPr>
          <a:xfrm>
            <a:off x="5675521" y="989789"/>
            <a:ext cx="3400038" cy="2133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241608" y="1102995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296541" y="5498284"/>
            <a:ext cx="2651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>
                <a:latin typeface="Trebuchet MS"/>
                <a:cs typeface="Trebuchet MS"/>
              </a:rPr>
              <a:t>[ Encoding ]</a:t>
            </a:r>
            <a:endParaRPr lang="en-US" sz="3600" i="1" dirty="0">
              <a:latin typeface="Trebuchet MS"/>
              <a:cs typeface="Trebuchet MS"/>
            </a:endParaRPr>
          </a:p>
          <a:p>
            <a:pPr algn="ctr"/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20AD1-A805-7946-86AB-B3689CC2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25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A5B889-EFD7-A746-9E98-1EEF75B4D761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673210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960" y="563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96541" y="5498284"/>
            <a:ext cx="2651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>
                <a:latin typeface="Trebuchet MS"/>
                <a:cs typeface="Trebuchet MS"/>
              </a:rPr>
              <a:t>[ Encoding ]</a:t>
            </a:r>
            <a:endParaRPr lang="en-US" sz="3600" i="1" dirty="0">
              <a:latin typeface="Trebuchet MS"/>
              <a:cs typeface="Trebuchet MS"/>
            </a:endParaRPr>
          </a:p>
          <a:p>
            <a:pPr algn="ctr"/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C98A5E-AE1B-4744-9ABD-07CB1F7EA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32E17-D19A-0545-8985-701F9BF42D96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926443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960" y="563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7760" y="44958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167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96541" y="5498284"/>
            <a:ext cx="2651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>
                <a:latin typeface="Trebuchet MS"/>
                <a:cs typeface="Trebuchet MS"/>
              </a:rPr>
              <a:t>[ Encoding ]</a:t>
            </a:r>
            <a:endParaRPr lang="en-US" sz="3600" i="1" dirty="0">
              <a:latin typeface="Trebuchet MS"/>
              <a:cs typeface="Trebuchet MS"/>
            </a:endParaRPr>
          </a:p>
          <a:p>
            <a:pPr algn="ctr"/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9FAB8A-287C-3E4B-A7BA-1714A1F8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5F22EA-F716-3540-A279-7788B6C2DE90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71476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960" y="563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7760" y="44958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167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944880" y="14097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36320" y="1127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96541" y="5498284"/>
            <a:ext cx="2651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>
                <a:latin typeface="Trebuchet MS"/>
                <a:cs typeface="Trebuchet MS"/>
              </a:rPr>
              <a:t>[ Encoding ]</a:t>
            </a:r>
            <a:endParaRPr lang="en-US" sz="3600" i="1" dirty="0">
              <a:latin typeface="Trebuchet MS"/>
              <a:cs typeface="Trebuchet MS"/>
            </a:endParaRPr>
          </a:p>
          <a:p>
            <a:pPr algn="ctr"/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95CC91-999F-2247-ACA8-1E38D478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28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098DA2-E560-C84C-BB9E-29D8E5AB3D61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439692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960" y="563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7760" y="44958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167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944880" y="14097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36320" y="1127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0080" y="73914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1520" y="457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17320" y="342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08760" y="60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34440" y="13030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325880" y="1021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1480" y="52578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2920" y="243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1040" y="4191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2480" y="1371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6720" y="142494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18160" y="1143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280" y="131826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7720" y="1036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96541" y="5498284"/>
            <a:ext cx="2651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>
                <a:latin typeface="Trebuchet MS"/>
                <a:cs typeface="Trebuchet MS"/>
              </a:rPr>
              <a:t>[ Encoding ]</a:t>
            </a:r>
            <a:endParaRPr lang="en-US" sz="3600" i="1" dirty="0">
              <a:latin typeface="Trebuchet MS"/>
              <a:cs typeface="Trebuchet MS"/>
            </a:endParaRPr>
          </a:p>
          <a:p>
            <a:pPr algn="ctr"/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604E3-E6B4-D440-A00E-3A1F6E98A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29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C3D054-E6D6-D54E-A3FE-030A3EC6CF3A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65388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2243138"/>
            <a:ext cx="1635125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3000" y="2628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B088A7-5C9D-CE47-835F-F980F7C4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D3E11-D724-EE46-B6AB-591FA884490A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407994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960" y="563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7760" y="44958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167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944880" y="14097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36320" y="1127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0080" y="73914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1520" y="457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17320" y="342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08760" y="60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34440" y="13030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325880" y="1021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1480" y="52578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2920" y="243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1040" y="4191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2480" y="1371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6720" y="142494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18160" y="1143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280" y="131826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7720" y="1036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2179320" y="952500"/>
            <a:ext cx="914400" cy="49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276600" y="1051560"/>
            <a:ext cx="406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words ‘1’ are in this image?  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883AC8-7D35-BA4B-BDB8-1F472EC3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30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05B58B-3766-DA4E-9380-F5AFAE345012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999527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960" y="563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7760" y="44958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167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944880" y="140970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36320" y="1127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0080" y="73914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1520" y="457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17320" y="342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08760" y="60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34440" y="13030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325880" y="1021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1480" y="52578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2920" y="243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1040" y="4191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2480" y="1371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6720" y="142494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18160" y="1143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280" y="131826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7720" y="1036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2179320" y="952500"/>
            <a:ext cx="914400" cy="49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276600" y="1051560"/>
            <a:ext cx="385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words ‘1’ are in this image? </a:t>
            </a:r>
          </a:p>
          <a:p>
            <a:r>
              <a:rPr lang="en-US" dirty="0"/>
              <a:t>			Answer: 2  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BC44B-0C15-AB41-898C-F67B4F94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31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4F260F-14FE-C14A-857C-BEF5B05B63ED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262874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960" y="563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7760" y="44958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167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944880" y="14097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36320" y="1127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0080" y="73914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1520" y="457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17320" y="342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08760" y="60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34440" y="13030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325880" y="1021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1480" y="52578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2920" y="243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1040" y="4191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2480" y="1371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6720" y="142494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18160" y="1143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280" y="131826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7720" y="1036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65433" y="1039892"/>
            <a:ext cx="11452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Histogram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2179320" y="952500"/>
            <a:ext cx="1399426" cy="49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638800" y="114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4" y="2928768"/>
            <a:ext cx="7734300" cy="3416300"/>
          </a:xfrm>
          <a:prstGeom prst="rect">
            <a:avLst/>
          </a:prstGeom>
        </p:spPr>
      </p:pic>
      <p:sp>
        <p:nvSpPr>
          <p:cNvPr id="27" name="Down Arrow 26"/>
          <p:cNvSpPr/>
          <p:nvPr/>
        </p:nvSpPr>
        <p:spPr>
          <a:xfrm>
            <a:off x="3962402" y="1687592"/>
            <a:ext cx="657726" cy="87301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438100" y="4090737"/>
            <a:ext cx="802105" cy="2069431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73C55EC-13F5-5546-B24E-EE803285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32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3AD88D-2985-8B44-9EB6-85D5EDA83331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494338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960" y="563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7760" y="44958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167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944880" y="14097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36320" y="1127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0080" y="73914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1520" y="457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17320" y="342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08760" y="60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34440" y="13030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325880" y="1021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1480" y="52578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2920" y="243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1040" y="4191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2480" y="1371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6720" y="142494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18160" y="1143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280" y="131826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7720" y="1036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65433" y="1039892"/>
            <a:ext cx="11452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Histogram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2179320" y="952500"/>
            <a:ext cx="1399426" cy="49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638800" y="114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4" y="2928768"/>
            <a:ext cx="7734300" cy="3416300"/>
          </a:xfrm>
          <a:prstGeom prst="rect">
            <a:avLst/>
          </a:prstGeom>
        </p:spPr>
      </p:pic>
      <p:sp>
        <p:nvSpPr>
          <p:cNvPr id="27" name="Down Arrow 26"/>
          <p:cNvSpPr/>
          <p:nvPr/>
        </p:nvSpPr>
        <p:spPr>
          <a:xfrm>
            <a:off x="3962402" y="1687592"/>
            <a:ext cx="657726" cy="87301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8A20D50-3BFE-F548-927D-0540A43A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33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EA55F7-6ACE-2E48-8238-4EEF3C609983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313287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79320" y="536972"/>
            <a:ext cx="114525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Histogram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2179320" y="952500"/>
            <a:ext cx="1399426" cy="49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638800" y="114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51" y="553099"/>
            <a:ext cx="2772077" cy="12244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2367449"/>
            <a:ext cx="1635124" cy="203482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79320" y="2749162"/>
            <a:ext cx="114525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Histogram</a:t>
            </a:r>
          </a:p>
        </p:txBody>
      </p:sp>
      <p:sp>
        <p:nvSpPr>
          <p:cNvPr id="30" name="Right Arrow 29"/>
          <p:cNvSpPr/>
          <p:nvPr/>
        </p:nvSpPr>
        <p:spPr>
          <a:xfrm>
            <a:off x="2179320" y="3164690"/>
            <a:ext cx="1399426" cy="49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638800" y="33551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12" y="2765289"/>
            <a:ext cx="2673153" cy="122444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178407" y="1834828"/>
            <a:ext cx="1588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objects have </a:t>
            </a:r>
            <a:r>
              <a:rPr lang="en-US"/>
              <a:t>different histograms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AD07CB-FFA3-DD49-B808-FC505CB68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34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A6DA5-8725-B144-AE9E-2B772DD37E75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678432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79320" y="536972"/>
            <a:ext cx="114525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Histogram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2179320" y="952500"/>
            <a:ext cx="1399426" cy="49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638800" y="114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51" y="553099"/>
            <a:ext cx="2772077" cy="12244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2367449"/>
            <a:ext cx="1635124" cy="203482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79320" y="2749162"/>
            <a:ext cx="114525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Histogram</a:t>
            </a:r>
          </a:p>
        </p:txBody>
      </p:sp>
      <p:sp>
        <p:nvSpPr>
          <p:cNvPr id="30" name="Right Arrow 29"/>
          <p:cNvSpPr/>
          <p:nvPr/>
        </p:nvSpPr>
        <p:spPr>
          <a:xfrm>
            <a:off x="2179320" y="3164690"/>
            <a:ext cx="1399426" cy="49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638800" y="33551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12" y="2765289"/>
            <a:ext cx="2673153" cy="122444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71" y="4525113"/>
            <a:ext cx="1635123" cy="203482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171300" y="4906826"/>
            <a:ext cx="114525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Histogram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2171300" y="5322354"/>
            <a:ext cx="1399426" cy="49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630780" y="55128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02" y="4922953"/>
            <a:ext cx="2689333" cy="12244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78407" y="3945615"/>
            <a:ext cx="1588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objects have similar histograms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64A0E2-B516-6D49-AD94-2286907A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35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E46F2-50CA-6147-B7DD-DA80871B195D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734931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8568" y="978568"/>
            <a:ext cx="51028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</a:t>
            </a:r>
          </a:p>
          <a:p>
            <a:endParaRPr lang="en-US" dirty="0"/>
          </a:p>
          <a:p>
            <a:r>
              <a:rPr lang="en-US" dirty="0"/>
              <a:t>PART 1: VISUAL VOCABULARY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Collect representative images</a:t>
            </a:r>
          </a:p>
          <a:p>
            <a:pPr marL="342900" indent="-342900">
              <a:buAutoNum type="arabicPeriod"/>
            </a:pPr>
            <a:r>
              <a:rPr lang="en-US" dirty="0"/>
              <a:t>Extract descriptors (example LBP, HOG, SIFT, etc.)</a:t>
            </a:r>
          </a:p>
          <a:p>
            <a:pPr marL="342900" indent="-342900">
              <a:buAutoNum type="arabicPeriod"/>
            </a:pPr>
            <a:r>
              <a:rPr lang="en-US" dirty="0"/>
              <a:t>K-means (Visual Vocabulary of K words)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FCFD53-9444-604C-863A-F6483D76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18B84-76E7-0247-89D9-E60D2F1915EE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412983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8568" y="978568"/>
            <a:ext cx="42338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</a:t>
            </a:r>
          </a:p>
          <a:p>
            <a:endParaRPr lang="en-US" dirty="0"/>
          </a:p>
          <a:p>
            <a:r>
              <a:rPr lang="en-US" dirty="0"/>
              <a:t>PART 1: VISUAL VOCABULARY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Collect representative images</a:t>
            </a:r>
          </a:p>
          <a:p>
            <a:pPr marL="342900" indent="-342900">
              <a:buAutoNum type="arabicPeriod"/>
            </a:pPr>
            <a:r>
              <a:rPr lang="en-US" dirty="0"/>
              <a:t>Extract descriptors</a:t>
            </a:r>
          </a:p>
          <a:p>
            <a:pPr marL="342900" indent="-342900">
              <a:buAutoNum type="arabicPeriod"/>
            </a:pPr>
            <a:r>
              <a:rPr lang="en-US" dirty="0"/>
              <a:t>K-means (Visual Vocabulary of K words)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8567" y="3344779"/>
            <a:ext cx="732873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2: CLASSIFIER DESIGN</a:t>
            </a:r>
          </a:p>
          <a:p>
            <a:endParaRPr lang="en-US" dirty="0"/>
          </a:p>
          <a:p>
            <a:r>
              <a:rPr lang="en-US" dirty="0"/>
              <a:t>1. For each image of the training set</a:t>
            </a:r>
          </a:p>
          <a:p>
            <a:r>
              <a:rPr lang="en-US" dirty="0"/>
              <a:t>		- Extract descriptors and encode them using the Visual Vocabulary</a:t>
            </a:r>
          </a:p>
          <a:p>
            <a:r>
              <a:rPr lang="en-US" dirty="0"/>
              <a:t>		- Build the histogram</a:t>
            </a:r>
          </a:p>
          <a:p>
            <a:endParaRPr lang="en-US" dirty="0"/>
          </a:p>
          <a:p>
            <a:pPr marL="342900" indent="-342900">
              <a:buAutoNum type="arabicPeriod" startAt="2"/>
            </a:pPr>
            <a:r>
              <a:rPr lang="en-US" dirty="0"/>
              <a:t>Train a classifier using the new representation (histogram) of each image</a:t>
            </a:r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r>
              <a:rPr lang="en-US" dirty="0"/>
              <a:t>Repeat for testing set and test </a:t>
            </a:r>
            <a:r>
              <a:rPr lang="en-US"/>
              <a:t>the classifier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3C52FF-75E9-404A-B143-EA30FA179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B678C-72F4-9948-828C-3DD1AD3D29AC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389024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1109-51A3-C340-A77E-40F6D9828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Ejemplo</a:t>
            </a:r>
            <a:br>
              <a:rPr lang="en-US" dirty="0"/>
            </a:br>
            <a:r>
              <a:rPr lang="en-US" dirty="0" err="1"/>
              <a:t>Reconocimiento</a:t>
            </a:r>
            <a:r>
              <a:rPr lang="en-US" dirty="0"/>
              <a:t> de </a:t>
            </a:r>
            <a:r>
              <a:rPr lang="en-US" dirty="0" err="1"/>
              <a:t>Tigres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Biometría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39B56-22B5-AF4E-9446-C5309E14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86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7B7354-CE54-5E42-8841-BB8FD49F4BB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13016" y="4052423"/>
            <a:ext cx="1080000" cy="10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403901-9FEB-1F4A-81FA-1267B173892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04739" y="4060668"/>
            <a:ext cx="1080000" cy="10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6D5E80-24AA-384A-8FC2-09F404376EE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095785" y="4052423"/>
            <a:ext cx="1080000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8D0D28-D250-3D48-A9AA-8E2F42E54F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20224" y="4067004"/>
            <a:ext cx="1080000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A1F969-94F9-FD4C-9BC8-1A2C812A64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929750" y="4060668"/>
            <a:ext cx="1080000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2D47F1-1C46-CF4B-98A3-34EC90467E8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50567" y="4060668"/>
            <a:ext cx="1080000" cy="108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EBB339-06D4-084E-BF47-04E58FE0756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095785" y="2788747"/>
            <a:ext cx="1080000" cy="108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72C9A4-0CFD-1E4F-844A-E628FF9A67A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805756" y="2788747"/>
            <a:ext cx="1080000" cy="108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235BAA-879C-A547-8E3B-48DC6082C59D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515675" y="2788747"/>
            <a:ext cx="1080000" cy="108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1223AA0-02A7-9346-B095-2527A93F0F36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220224" y="2792650"/>
            <a:ext cx="1080000" cy="108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40CDDD-65AC-414D-B83B-73E77A0A892F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927432" y="2792650"/>
            <a:ext cx="1080000" cy="108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FD0772-A867-C84D-B443-62D46101191D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634640" y="2792650"/>
            <a:ext cx="1080000" cy="108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631E7C-BE29-2747-A6FB-D94AD2DD2AC1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7098600" y="1525071"/>
            <a:ext cx="1080000" cy="108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20E74D6-1178-CB42-97D9-9C05C8536279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805808" y="1525071"/>
            <a:ext cx="1080000" cy="108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565E2A-111B-3B4A-8D60-457282A06B69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513016" y="1525071"/>
            <a:ext cx="1080000" cy="108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84FD918-BFFC-154E-BB11-F1AB7E55D022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220224" y="1525071"/>
            <a:ext cx="1080000" cy="108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0486E8D-791F-5A4D-AE8E-B9DF32EE43F1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927432" y="1525071"/>
            <a:ext cx="1080000" cy="108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6B802A4-5137-5E43-8797-2161E9D4A75A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634640" y="152507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2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2243138"/>
            <a:ext cx="1635125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3000" y="2628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57525" y="2701409"/>
            <a:ext cx="11403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descriptor</a:t>
            </a:r>
          </a:p>
        </p:txBody>
      </p:sp>
      <p:cxnSp>
        <p:nvCxnSpPr>
          <p:cNvPr id="6" name="Straight Arrow Connector 5"/>
          <p:cNvCxnSpPr>
            <a:endCxn id="3" idx="1"/>
          </p:cNvCxnSpPr>
          <p:nvPr/>
        </p:nvCxnSpPr>
        <p:spPr>
          <a:xfrm>
            <a:off x="1614488" y="2886075"/>
            <a:ext cx="14430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038724" y="3013589"/>
            <a:ext cx="17287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46625" y="2361906"/>
            <a:ext cx="1635" cy="761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281609" y="2764339"/>
            <a:ext cx="0" cy="254176"/>
          </a:xfrm>
          <a:prstGeom prst="line">
            <a:avLst/>
          </a:prstGeom>
          <a:ln w="603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158919" y="2604183"/>
            <a:ext cx="953" cy="409566"/>
          </a:xfrm>
          <a:prstGeom prst="line">
            <a:avLst/>
          </a:prstGeom>
          <a:ln w="603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423417" y="2482981"/>
            <a:ext cx="0" cy="538155"/>
          </a:xfrm>
          <a:prstGeom prst="line">
            <a:avLst/>
          </a:prstGeom>
          <a:ln w="603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579675" y="2761867"/>
            <a:ext cx="0" cy="254176"/>
          </a:xfrm>
          <a:prstGeom prst="line">
            <a:avLst/>
          </a:prstGeom>
          <a:ln w="603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735606" y="2760795"/>
            <a:ext cx="0" cy="254176"/>
          </a:xfrm>
          <a:prstGeom prst="line">
            <a:avLst/>
          </a:prstGeom>
          <a:ln w="603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888006" y="2755706"/>
            <a:ext cx="0" cy="254176"/>
          </a:xfrm>
          <a:prstGeom prst="line">
            <a:avLst/>
          </a:prstGeom>
          <a:ln w="603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026282" y="2497105"/>
            <a:ext cx="0" cy="519094"/>
          </a:xfrm>
          <a:prstGeom prst="line">
            <a:avLst/>
          </a:prstGeom>
          <a:ln w="603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308143" y="2761379"/>
            <a:ext cx="0" cy="254176"/>
          </a:xfrm>
          <a:prstGeom prst="line">
            <a:avLst/>
          </a:prstGeom>
          <a:ln w="603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460543" y="2756290"/>
            <a:ext cx="0" cy="254176"/>
          </a:xfrm>
          <a:prstGeom prst="line">
            <a:avLst/>
          </a:prstGeom>
          <a:ln w="603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598819" y="2497689"/>
            <a:ext cx="0" cy="519094"/>
          </a:xfrm>
          <a:prstGeom prst="line">
            <a:avLst/>
          </a:prstGeom>
          <a:ln w="603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188212" y="2891427"/>
            <a:ext cx="8505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E3D60-6ABF-334E-8B2B-0DD7F9374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4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E4086C-56D1-8D41-9D3B-832BB2BACC38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651956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1109-51A3-C340-A77E-40F6D9828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39B56-22B5-AF4E-9446-C5309E14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84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2C375BE-37D3-8B4A-A4E6-489512B0D26F}"/>
              </a:ext>
            </a:extLst>
          </p:cNvPr>
          <p:cNvSpPr/>
          <p:nvPr/>
        </p:nvSpPr>
        <p:spPr>
          <a:xfrm>
            <a:off x="386366" y="814837"/>
            <a:ext cx="8126569" cy="3652613"/>
          </a:xfrm>
          <a:prstGeom prst="roundRect">
            <a:avLst>
              <a:gd name="adj" fmla="val 458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B7354-CE54-5E42-8841-BB8FD49F4BB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13016" y="3254292"/>
            <a:ext cx="1080000" cy="10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403901-9FEB-1F4A-81FA-1267B173892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04739" y="3262537"/>
            <a:ext cx="1080000" cy="10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6D5E80-24AA-384A-8FC2-09F404376EE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095785" y="3254292"/>
            <a:ext cx="1080000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8D0D28-D250-3D48-A9AA-8E2F42E54F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20224" y="3268873"/>
            <a:ext cx="1080000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A1F969-94F9-FD4C-9BC8-1A2C812A64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929750" y="3262537"/>
            <a:ext cx="1080000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2D47F1-1C46-CF4B-98A3-34EC90467E8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50567" y="3262537"/>
            <a:ext cx="1080000" cy="108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EBB339-06D4-084E-BF47-04E58FE0756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095785" y="2093648"/>
            <a:ext cx="1080000" cy="108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72C9A4-0CFD-1E4F-844A-E628FF9A67A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805756" y="2093648"/>
            <a:ext cx="1080000" cy="108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235BAA-879C-A547-8E3B-48DC6082C59D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515675" y="2093648"/>
            <a:ext cx="1080000" cy="108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1223AA0-02A7-9346-B095-2527A93F0F36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220224" y="2097551"/>
            <a:ext cx="1080000" cy="108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40CDDD-65AC-414D-B83B-73E77A0A892F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927432" y="2097551"/>
            <a:ext cx="1080000" cy="108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FD0772-A867-C84D-B443-62D46101191D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634640" y="2097551"/>
            <a:ext cx="1080000" cy="108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631E7C-BE29-2747-A6FB-D94AD2DD2AC1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7098600" y="933004"/>
            <a:ext cx="1080000" cy="108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20E74D6-1178-CB42-97D9-9C05C8536279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805808" y="933004"/>
            <a:ext cx="1080000" cy="108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565E2A-111B-3B4A-8D60-457282A06B69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513016" y="933004"/>
            <a:ext cx="1080000" cy="108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84FD918-BFFC-154E-BB11-F1AB7E55D022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220224" y="933004"/>
            <a:ext cx="1080000" cy="108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0486E8D-791F-5A4D-AE8E-B9DF32EE43F1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927432" y="933004"/>
            <a:ext cx="1080000" cy="108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6B802A4-5137-5E43-8797-2161E9D4A75A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634640" y="933004"/>
            <a:ext cx="1080000" cy="1080000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F15CB502-09E8-0E42-ABC1-1E8CCA35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C0B2870-7350-8D40-A01A-CE539DF873CB}" type="slidenum">
              <a:rPr lang="en-US" smtClean="0"/>
              <a:t>41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DFFE14-E0FA-9A48-9951-D50AFA24835B}"/>
              </a:ext>
            </a:extLst>
          </p:cNvPr>
          <p:cNvSpPr txBox="1"/>
          <p:nvPr/>
        </p:nvSpPr>
        <p:spPr>
          <a:xfrm>
            <a:off x="600232" y="27848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70EA5-9CBE-4344-8EEA-DC6DEEE55001}"/>
              </a:ext>
            </a:extLst>
          </p:cNvPr>
          <p:cNvGrpSpPr/>
          <p:nvPr/>
        </p:nvGrpSpPr>
        <p:grpSpPr>
          <a:xfrm>
            <a:off x="283332" y="4467451"/>
            <a:ext cx="2086377" cy="1730061"/>
            <a:chOff x="283332" y="4467451"/>
            <a:chExt cx="2086377" cy="173006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EF2EA7D-A7A8-7645-A214-C53E9776CB63}"/>
                </a:ext>
              </a:extLst>
            </p:cNvPr>
            <p:cNvSpPr/>
            <p:nvPr/>
          </p:nvSpPr>
          <p:spPr>
            <a:xfrm>
              <a:off x="283332" y="5270233"/>
              <a:ext cx="2086377" cy="9272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SIFT de </a:t>
              </a:r>
              <a:r>
                <a:rPr lang="en-US" dirty="0" err="1"/>
                <a:t>cada</a:t>
              </a:r>
              <a:r>
                <a:rPr lang="en-US" dirty="0"/>
                <a:t> una </a:t>
              </a:r>
            </a:p>
            <a:p>
              <a:pPr algn="ctr"/>
              <a:r>
                <a:rPr lang="en-US" dirty="0"/>
                <a:t>de los </a:t>
              </a:r>
              <a:r>
                <a:rPr lang="en-US" dirty="0" err="1"/>
                <a:t>Tigres</a:t>
              </a:r>
              <a:endParaRPr lang="en-US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8293395-C1F9-1A46-9755-893B2EE17C52}"/>
                </a:ext>
              </a:extLst>
            </p:cNvPr>
            <p:cNvCxnSpPr>
              <a:cxnSpLocks/>
            </p:cNvCxnSpPr>
            <p:nvPr/>
          </p:nvCxnSpPr>
          <p:spPr>
            <a:xfrm>
              <a:off x="1326521" y="4467451"/>
              <a:ext cx="0" cy="79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E7F39E-6D91-E44C-91D4-73443AB4283D}"/>
              </a:ext>
            </a:extLst>
          </p:cNvPr>
          <p:cNvGrpSpPr/>
          <p:nvPr/>
        </p:nvGrpSpPr>
        <p:grpSpPr>
          <a:xfrm>
            <a:off x="2369709" y="5270232"/>
            <a:ext cx="1584103" cy="927279"/>
            <a:chOff x="2369709" y="5270232"/>
            <a:chExt cx="1584103" cy="92727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7D72EC7-34ED-9442-B6F4-F0C921C7AEF3}"/>
                </a:ext>
              </a:extLst>
            </p:cNvPr>
            <p:cNvCxnSpPr>
              <a:cxnSpLocks/>
              <a:stCxn id="25" idx="3"/>
              <a:endCxn id="31" idx="1"/>
            </p:cNvCxnSpPr>
            <p:nvPr/>
          </p:nvCxnSpPr>
          <p:spPr>
            <a:xfrm flipV="1">
              <a:off x="2369709" y="5733872"/>
              <a:ext cx="30480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98CA034-6C1A-D547-808C-2FCFF411ED21}"/>
                </a:ext>
              </a:extLst>
            </p:cNvPr>
            <p:cNvSpPr/>
            <p:nvPr/>
          </p:nvSpPr>
          <p:spPr>
            <a:xfrm>
              <a:off x="2674512" y="5270232"/>
              <a:ext cx="1279300" cy="9272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K-means de </a:t>
              </a:r>
              <a:r>
                <a:rPr lang="en-US" dirty="0" err="1"/>
                <a:t>todos</a:t>
              </a:r>
              <a:r>
                <a:rPr lang="en-US" dirty="0"/>
                <a:t> los SIFT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DB8B1E-2E25-E746-993A-0225D9AE677B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953812" y="5670102"/>
            <a:ext cx="6181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AC320BB-3F42-AA46-9F2D-EE4A0F3A7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59943"/>
              </p:ext>
            </p:extLst>
          </p:nvPr>
        </p:nvGraphicFramePr>
        <p:xfrm>
          <a:off x="4572000" y="5055156"/>
          <a:ext cx="2973190" cy="12801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9" name="Picture 38">
            <a:extLst>
              <a:ext uri="{FF2B5EF4-FFF2-40B4-BE49-F238E27FC236}">
                <a16:creationId xmlns:a16="http://schemas.microsoft.com/office/drawing/2014/main" id="{D2C2DC59-E3D1-DB4A-8372-9CA01621799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4647910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5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2C375BE-37D3-8B4A-A4E6-489512B0D26F}"/>
              </a:ext>
            </a:extLst>
          </p:cNvPr>
          <p:cNvSpPr/>
          <p:nvPr/>
        </p:nvSpPr>
        <p:spPr>
          <a:xfrm>
            <a:off x="386366" y="814837"/>
            <a:ext cx="8126569" cy="3652613"/>
          </a:xfrm>
          <a:prstGeom prst="roundRect">
            <a:avLst>
              <a:gd name="adj" fmla="val 458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B7354-CE54-5E42-8841-BB8FD49F4BB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13016" y="3254292"/>
            <a:ext cx="1080000" cy="10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403901-9FEB-1F4A-81FA-1267B173892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04739" y="3262537"/>
            <a:ext cx="1080000" cy="10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6D5E80-24AA-384A-8FC2-09F404376EE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095785" y="3254292"/>
            <a:ext cx="1080000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8D0D28-D250-3D48-A9AA-8E2F42E54F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20224" y="3268873"/>
            <a:ext cx="1080000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A1F969-94F9-FD4C-9BC8-1A2C812A64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929750" y="3262537"/>
            <a:ext cx="1080000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2D47F1-1C46-CF4B-98A3-34EC90467E8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50567" y="3262537"/>
            <a:ext cx="1080000" cy="108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EBB339-06D4-084E-BF47-04E58FE0756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095785" y="2093648"/>
            <a:ext cx="1080000" cy="108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72C9A4-0CFD-1E4F-844A-E628FF9A67A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805756" y="2093648"/>
            <a:ext cx="1080000" cy="108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235BAA-879C-A547-8E3B-48DC6082C59D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515675" y="2093648"/>
            <a:ext cx="1080000" cy="108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1223AA0-02A7-9346-B095-2527A93F0F36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220224" y="2097551"/>
            <a:ext cx="1080000" cy="108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40CDDD-65AC-414D-B83B-73E77A0A892F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927432" y="2097551"/>
            <a:ext cx="1080000" cy="108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FD0772-A867-C84D-B443-62D46101191D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634640" y="2097551"/>
            <a:ext cx="1080000" cy="108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631E7C-BE29-2747-A6FB-D94AD2DD2AC1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7098600" y="933004"/>
            <a:ext cx="1080000" cy="108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20E74D6-1178-CB42-97D9-9C05C8536279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805808" y="933004"/>
            <a:ext cx="1080000" cy="108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565E2A-111B-3B4A-8D60-457282A06B69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513016" y="933004"/>
            <a:ext cx="1080000" cy="108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84FD918-BFFC-154E-BB11-F1AB7E55D022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220224" y="933004"/>
            <a:ext cx="1080000" cy="108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0486E8D-791F-5A4D-AE8E-B9DF32EE43F1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927432" y="933004"/>
            <a:ext cx="1080000" cy="108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6B802A4-5137-5E43-8797-2161E9D4A75A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634640" y="933004"/>
            <a:ext cx="1080000" cy="1080000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F15CB502-09E8-0E42-ABC1-1E8CCA35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C0B2870-7350-8D40-A01A-CE539DF873CB}" type="slidenum">
              <a:rPr lang="en-US" smtClean="0"/>
              <a:t>42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DFFE14-E0FA-9A48-9951-D50AFA24835B}"/>
              </a:ext>
            </a:extLst>
          </p:cNvPr>
          <p:cNvSpPr txBox="1"/>
          <p:nvPr/>
        </p:nvSpPr>
        <p:spPr>
          <a:xfrm>
            <a:off x="600232" y="27848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70EA5-9CBE-4344-8EEA-DC6DEEE55001}"/>
              </a:ext>
            </a:extLst>
          </p:cNvPr>
          <p:cNvGrpSpPr/>
          <p:nvPr/>
        </p:nvGrpSpPr>
        <p:grpSpPr>
          <a:xfrm>
            <a:off x="283332" y="4467451"/>
            <a:ext cx="2086377" cy="1730061"/>
            <a:chOff x="283332" y="4467451"/>
            <a:chExt cx="2086377" cy="173006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EF2EA7D-A7A8-7645-A214-C53E9776CB63}"/>
                </a:ext>
              </a:extLst>
            </p:cNvPr>
            <p:cNvSpPr/>
            <p:nvPr/>
          </p:nvSpPr>
          <p:spPr>
            <a:xfrm>
              <a:off x="283332" y="5270233"/>
              <a:ext cx="2086377" cy="9272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SIFT de </a:t>
              </a:r>
              <a:r>
                <a:rPr lang="en-US" dirty="0" err="1"/>
                <a:t>cada</a:t>
              </a:r>
              <a:r>
                <a:rPr lang="en-US" dirty="0"/>
                <a:t> una </a:t>
              </a:r>
            </a:p>
            <a:p>
              <a:pPr algn="ctr"/>
              <a:r>
                <a:rPr lang="en-US" dirty="0"/>
                <a:t>de los </a:t>
              </a:r>
              <a:r>
                <a:rPr lang="en-US" dirty="0" err="1"/>
                <a:t>Tigres</a:t>
              </a:r>
              <a:endParaRPr lang="en-US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8293395-C1F9-1A46-9755-893B2EE17C52}"/>
                </a:ext>
              </a:extLst>
            </p:cNvPr>
            <p:cNvCxnSpPr>
              <a:cxnSpLocks/>
            </p:cNvCxnSpPr>
            <p:nvPr/>
          </p:nvCxnSpPr>
          <p:spPr>
            <a:xfrm>
              <a:off x="1326521" y="4467451"/>
              <a:ext cx="0" cy="79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E7F39E-6D91-E44C-91D4-73443AB4283D}"/>
              </a:ext>
            </a:extLst>
          </p:cNvPr>
          <p:cNvGrpSpPr/>
          <p:nvPr/>
        </p:nvGrpSpPr>
        <p:grpSpPr>
          <a:xfrm>
            <a:off x="2369709" y="5270232"/>
            <a:ext cx="1584103" cy="927279"/>
            <a:chOff x="2369709" y="5270232"/>
            <a:chExt cx="1584103" cy="92727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7D72EC7-34ED-9442-B6F4-F0C921C7AEF3}"/>
                </a:ext>
              </a:extLst>
            </p:cNvPr>
            <p:cNvCxnSpPr>
              <a:cxnSpLocks/>
              <a:stCxn id="25" idx="3"/>
              <a:endCxn id="31" idx="1"/>
            </p:cNvCxnSpPr>
            <p:nvPr/>
          </p:nvCxnSpPr>
          <p:spPr>
            <a:xfrm flipV="1">
              <a:off x="2369709" y="5733872"/>
              <a:ext cx="30480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98CA034-6C1A-D547-808C-2FCFF411ED21}"/>
                </a:ext>
              </a:extLst>
            </p:cNvPr>
            <p:cNvSpPr/>
            <p:nvPr/>
          </p:nvSpPr>
          <p:spPr>
            <a:xfrm>
              <a:off x="2674512" y="5270232"/>
              <a:ext cx="1279300" cy="9272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K-means de </a:t>
              </a:r>
              <a:r>
                <a:rPr lang="en-US" dirty="0" err="1"/>
                <a:t>todos</a:t>
              </a:r>
              <a:r>
                <a:rPr lang="en-US" dirty="0"/>
                <a:t> los SIFT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DB8B1E-2E25-E746-993A-0225D9AE677B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953812" y="5670102"/>
            <a:ext cx="6181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AC320BB-3F42-AA46-9F2D-EE4A0F3A7074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5055156"/>
          <a:ext cx="2973190" cy="12801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F04909C2-E0AC-0F48-A43E-7C762868D5D9}"/>
              </a:ext>
            </a:extLst>
          </p:cNvPr>
          <p:cNvSpPr txBox="1"/>
          <p:nvPr/>
        </p:nvSpPr>
        <p:spPr>
          <a:xfrm>
            <a:off x="7898824" y="5289980"/>
            <a:ext cx="12282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Diccionario</a:t>
            </a:r>
            <a:r>
              <a:rPr lang="en-US" sz="1400" dirty="0"/>
              <a:t> de</a:t>
            </a:r>
          </a:p>
          <a:p>
            <a:pPr algn="ctr"/>
            <a:r>
              <a:rPr lang="en-US" sz="1400" dirty="0"/>
              <a:t>K palabras</a:t>
            </a:r>
          </a:p>
          <a:p>
            <a:pPr algn="ctr"/>
            <a:r>
              <a:rPr lang="en-US" sz="1400" dirty="0" err="1"/>
              <a:t>visuales</a:t>
            </a:r>
            <a:endParaRPr lang="en-US" sz="14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2C2DC59-E3D1-DB4A-8372-9CA01621799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4647910"/>
            <a:ext cx="342900" cy="3175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759E32-8F5E-D845-A49A-10C2E3CE3F74}"/>
              </a:ext>
            </a:extLst>
          </p:cNvPr>
          <p:cNvCxnSpPr/>
          <p:nvPr/>
        </p:nvCxnSpPr>
        <p:spPr>
          <a:xfrm>
            <a:off x="4690509" y="6555607"/>
            <a:ext cx="297319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4DE3BE-49AF-864B-9196-6FB0C68F50BC}"/>
              </a:ext>
            </a:extLst>
          </p:cNvPr>
          <p:cNvSpPr txBox="1"/>
          <p:nvPr/>
        </p:nvSpPr>
        <p:spPr>
          <a:xfrm>
            <a:off x="5931190" y="6393801"/>
            <a:ext cx="530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  <a:ea typeface="Times" charset="0"/>
                <a:cs typeface="Times" charset="0"/>
              </a:rPr>
              <a:t>128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301461E-E0CA-6542-B515-52579E204C5F}"/>
              </a:ext>
            </a:extLst>
          </p:cNvPr>
          <p:cNvCxnSpPr/>
          <p:nvPr/>
        </p:nvCxnSpPr>
        <p:spPr>
          <a:xfrm flipV="1">
            <a:off x="7817478" y="5167671"/>
            <a:ext cx="0" cy="105552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6F26B95-5B2C-4C4C-A20E-DC38186179DF}"/>
              </a:ext>
            </a:extLst>
          </p:cNvPr>
          <p:cNvSpPr txBox="1"/>
          <p:nvPr/>
        </p:nvSpPr>
        <p:spPr>
          <a:xfrm>
            <a:off x="7663699" y="5474646"/>
            <a:ext cx="338554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" charset="0"/>
                <a:ea typeface="Times" charset="0"/>
                <a:cs typeface="Times" charset="0"/>
              </a:rPr>
              <a:t>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08C4F4-57ED-604C-9382-0996D6A32A9D}"/>
              </a:ext>
            </a:extLst>
          </p:cNvPr>
          <p:cNvSpPr txBox="1"/>
          <p:nvPr/>
        </p:nvSpPr>
        <p:spPr>
          <a:xfrm>
            <a:off x="4914900" y="4701020"/>
            <a:ext cx="2314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Coordenadas</a:t>
            </a:r>
            <a:r>
              <a:rPr lang="en-US" sz="1400" dirty="0"/>
              <a:t> de K </a:t>
            </a:r>
            <a:r>
              <a:rPr lang="en-US" sz="1400" dirty="0" err="1"/>
              <a:t>centroides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89422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39B56-22B5-AF4E-9446-C5309E14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43</a:t>
            </a:fld>
            <a:endParaRPr lang="en-US"/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F15BED51-3303-4840-B3B6-F0360D9B4036}"/>
              </a:ext>
            </a:extLst>
          </p:cNvPr>
          <p:cNvGrpSpPr/>
          <p:nvPr/>
        </p:nvGrpSpPr>
        <p:grpSpPr>
          <a:xfrm>
            <a:off x="2519972" y="1903809"/>
            <a:ext cx="1936118" cy="927279"/>
            <a:chOff x="2519972" y="1903809"/>
            <a:chExt cx="1936118" cy="92727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E59A26-69CF-A147-9F1C-BFAD1FA95012}"/>
                </a:ext>
              </a:extLst>
            </p:cNvPr>
            <p:cNvSpPr/>
            <p:nvPr/>
          </p:nvSpPr>
          <p:spPr>
            <a:xfrm>
              <a:off x="2820339" y="1903809"/>
              <a:ext cx="1635751" cy="9272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SIFT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1540F7-C9C5-DB49-A1FA-6BB6BCB87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9972" y="2363783"/>
              <a:ext cx="30480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E359C663-6F54-2248-BA25-ECB72D058E6F}"/>
              </a:ext>
            </a:extLst>
          </p:cNvPr>
          <p:cNvGrpSpPr/>
          <p:nvPr/>
        </p:nvGrpSpPr>
        <p:grpSpPr>
          <a:xfrm>
            <a:off x="6078692" y="1903808"/>
            <a:ext cx="2880436" cy="927279"/>
            <a:chOff x="6078692" y="1903808"/>
            <a:chExt cx="2880436" cy="92727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93BA4E6-F675-B04D-8CD6-B218E90C8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8692" y="2342313"/>
              <a:ext cx="30480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76CBE9-7FE7-E149-AAFD-37E48A243A36}"/>
                </a:ext>
              </a:extLst>
            </p:cNvPr>
            <p:cNvSpPr/>
            <p:nvPr/>
          </p:nvSpPr>
          <p:spPr>
            <a:xfrm>
              <a:off x="6383495" y="1903808"/>
              <a:ext cx="1279300" cy="9272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Histograma</a:t>
              </a:r>
              <a:endParaRPr lang="en-US" sz="16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82264C-BECD-AF4A-8E4F-6DC79BF7D9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2795" y="2342313"/>
              <a:ext cx="30480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2CDEA5-0247-1F47-8245-88F17D9022A9}"/>
                </a:ext>
              </a:extLst>
            </p:cNvPr>
            <p:cNvGrpSpPr/>
            <p:nvPr/>
          </p:nvGrpSpPr>
          <p:grpSpPr>
            <a:xfrm>
              <a:off x="8022055" y="1981081"/>
              <a:ext cx="937073" cy="637503"/>
              <a:chOff x="5038724" y="2361906"/>
              <a:chExt cx="1728788" cy="761220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5875C6A-79CA-5E45-BD2D-702B16A379A5}"/>
                  </a:ext>
                </a:extLst>
              </p:cNvPr>
              <p:cNvCxnSpPr/>
              <p:nvPr/>
            </p:nvCxnSpPr>
            <p:spPr>
              <a:xfrm>
                <a:off x="5038724" y="3013589"/>
                <a:ext cx="172878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B0CE80F-1A3E-F24F-8A4D-CC1711AA6680}"/>
                  </a:ext>
                </a:extLst>
              </p:cNvPr>
              <p:cNvCxnSpPr/>
              <p:nvPr/>
            </p:nvCxnSpPr>
            <p:spPr>
              <a:xfrm flipH="1" flipV="1">
                <a:off x="5146625" y="2361906"/>
                <a:ext cx="1635" cy="7612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EE3F9B9-5F2A-2B4B-9A05-3DD66F1B40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1608" y="2561976"/>
                <a:ext cx="0" cy="456539"/>
              </a:xfrm>
              <a:prstGeom prst="line">
                <a:avLst/>
              </a:prstGeom>
              <a:ln w="603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25BBD1F-98BE-674B-8B2F-37D3A60C5E93}"/>
                  </a:ext>
                </a:extLst>
              </p:cNvPr>
              <p:cNvCxnSpPr/>
              <p:nvPr/>
            </p:nvCxnSpPr>
            <p:spPr>
              <a:xfrm flipV="1">
                <a:off x="6158919" y="2604183"/>
                <a:ext cx="953" cy="409566"/>
              </a:xfrm>
              <a:prstGeom prst="line">
                <a:avLst/>
              </a:prstGeom>
              <a:ln w="603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FC4725E-2617-8B40-9F0B-EC51B9655F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417" y="2650108"/>
                <a:ext cx="0" cy="371028"/>
              </a:xfrm>
              <a:prstGeom prst="line">
                <a:avLst/>
              </a:prstGeom>
              <a:ln w="603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8B65A3F-1E6B-104B-87AF-44B8F8F6DD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9674" y="2938984"/>
                <a:ext cx="0" cy="77058"/>
              </a:xfrm>
              <a:prstGeom prst="line">
                <a:avLst/>
              </a:prstGeom>
              <a:ln w="603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3D1FAF8-DAD1-7B4A-A8CE-7FE3F857CA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5606" y="2890022"/>
                <a:ext cx="0" cy="124949"/>
              </a:xfrm>
              <a:prstGeom prst="line">
                <a:avLst/>
              </a:prstGeom>
              <a:ln w="603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340D648-BF68-FF4F-82EA-33187EE032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8006" y="2793240"/>
                <a:ext cx="0" cy="216642"/>
              </a:xfrm>
              <a:prstGeom prst="line">
                <a:avLst/>
              </a:prstGeom>
              <a:ln w="603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F73A25A-3DF5-6749-837A-0BE9862D22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26281" y="2650108"/>
                <a:ext cx="0" cy="366091"/>
              </a:xfrm>
              <a:prstGeom prst="line">
                <a:avLst/>
              </a:prstGeom>
              <a:ln w="603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BF9F50A-B231-B546-B966-EF26D5A4C917}"/>
                  </a:ext>
                </a:extLst>
              </p:cNvPr>
              <p:cNvCxnSpPr/>
              <p:nvPr/>
            </p:nvCxnSpPr>
            <p:spPr>
              <a:xfrm flipV="1">
                <a:off x="6308143" y="2761379"/>
                <a:ext cx="0" cy="254176"/>
              </a:xfrm>
              <a:prstGeom prst="line">
                <a:avLst/>
              </a:prstGeom>
              <a:ln w="603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23F8333-77FB-4B48-B917-99D5DC68A4CE}"/>
                  </a:ext>
                </a:extLst>
              </p:cNvPr>
              <p:cNvCxnSpPr/>
              <p:nvPr/>
            </p:nvCxnSpPr>
            <p:spPr>
              <a:xfrm flipV="1">
                <a:off x="6460543" y="2756290"/>
                <a:ext cx="0" cy="254176"/>
              </a:xfrm>
              <a:prstGeom prst="line">
                <a:avLst/>
              </a:prstGeom>
              <a:ln w="603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62EED3A-9F07-7E4D-AFFD-9F00DE03475D}"/>
                  </a:ext>
                </a:extLst>
              </p:cNvPr>
              <p:cNvCxnSpPr/>
              <p:nvPr/>
            </p:nvCxnSpPr>
            <p:spPr>
              <a:xfrm flipV="1">
                <a:off x="6598819" y="2497689"/>
                <a:ext cx="0" cy="519094"/>
              </a:xfrm>
              <a:prstGeom prst="line">
                <a:avLst/>
              </a:prstGeom>
              <a:ln w="603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494C9418-4D60-094E-8A34-7C5B6EE6B887}"/>
              </a:ext>
            </a:extLst>
          </p:cNvPr>
          <p:cNvGrpSpPr/>
          <p:nvPr/>
        </p:nvGrpSpPr>
        <p:grpSpPr>
          <a:xfrm>
            <a:off x="4456090" y="836371"/>
            <a:ext cx="1622602" cy="1994716"/>
            <a:chOff x="4456090" y="836371"/>
            <a:chExt cx="1622602" cy="199471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E5A37E-C3B0-944E-B96F-7FCCD722CB76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4456090" y="2367448"/>
              <a:ext cx="34330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4F9698-3CCF-8D4F-B438-35AC851EB301}"/>
                </a:ext>
              </a:extLst>
            </p:cNvPr>
            <p:cNvSpPr/>
            <p:nvPr/>
          </p:nvSpPr>
          <p:spPr>
            <a:xfrm>
              <a:off x="4799392" y="1903808"/>
              <a:ext cx="1279300" cy="9272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Codificación</a:t>
              </a:r>
              <a:endParaRPr lang="en-US" sz="1600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18DABD0-77B4-1F4E-9B72-74FB41D38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7721" y="1231145"/>
              <a:ext cx="0" cy="6855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6AAB051-C335-9748-A004-C76C84FAB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1834" y="836371"/>
              <a:ext cx="342900" cy="3175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F0FF79E-FB1C-C740-87AB-91102E20B292}"/>
              </a:ext>
            </a:extLst>
          </p:cNvPr>
          <p:cNvSpPr txBox="1"/>
          <p:nvPr/>
        </p:nvSpPr>
        <p:spPr>
          <a:xfrm>
            <a:off x="600232" y="27848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3F3905A7-9179-9D43-B0BF-A97A87661C3C}"/>
              </a:ext>
            </a:extLst>
          </p:cNvPr>
          <p:cNvGrpSpPr/>
          <p:nvPr/>
        </p:nvGrpSpPr>
        <p:grpSpPr>
          <a:xfrm>
            <a:off x="477146" y="3536038"/>
            <a:ext cx="2982957" cy="3065268"/>
            <a:chOff x="477146" y="3536038"/>
            <a:chExt cx="2982957" cy="3065268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FAC631E-05CF-6C4A-BD5F-A08A5679BB36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267" y="6213458"/>
              <a:ext cx="180000" cy="180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899A7B2-6EFB-DC40-AD0D-E3620CAAA13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267" y="6421306"/>
              <a:ext cx="180000" cy="180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56AC178-1BC2-504D-86E6-3DA61BA0E2D2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7146" y="6006188"/>
              <a:ext cx="180000" cy="1800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0E05DCA-7983-C841-9C2D-CC69B1A1F9B7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7146" y="5799981"/>
              <a:ext cx="180000" cy="180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3B6B219-FDC6-F347-94C4-69E76DEA11ED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7952" y="5592133"/>
              <a:ext cx="180000" cy="1800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0E8B3F6-521E-E04A-B37D-0EC779AE4CFF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7952" y="5392704"/>
              <a:ext cx="180000" cy="1800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B94FC0D-D7B1-3C47-AA61-7E8F201E7F01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7952" y="5192215"/>
              <a:ext cx="180000" cy="1800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3035ED8-D541-304D-B4B4-0D34D78087B5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4267" y="4991262"/>
              <a:ext cx="180000" cy="1800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8CD376-B297-AC4A-B0FF-92CF0BECBEFD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1789" y="4791044"/>
              <a:ext cx="180000" cy="1800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A6541EF-3F8C-2241-8785-707702DC957D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7952" y="4590829"/>
              <a:ext cx="180000" cy="1800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BA56213-AD7C-DC43-B655-BAAF82E30367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4267" y="4392069"/>
              <a:ext cx="180000" cy="1800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D6D7E25-0C34-4C41-888B-E270C34E2BB4}"/>
                </a:ext>
              </a:extLst>
            </p:cNvPr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0331" y="4189112"/>
              <a:ext cx="180000" cy="1800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1169154-5A86-6E46-9CBE-166E7E6C1E4E}"/>
                </a:ext>
              </a:extLst>
            </p:cNvPr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7952" y="3984986"/>
              <a:ext cx="180000" cy="18000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B74FFA7-4693-CD4E-9DD3-93F0474348D0}"/>
                </a:ext>
              </a:extLst>
            </p:cNvPr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79815" y="3780860"/>
              <a:ext cx="180000" cy="1800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B58B444-0FA5-CE4C-B82B-AD3551292B4C}"/>
                </a:ext>
              </a:extLst>
            </p:cNvPr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77952" y="3580325"/>
              <a:ext cx="180000" cy="1800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49B50A1-13DE-504E-B6F9-6950B2D0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77644" y="3536038"/>
              <a:ext cx="2282459" cy="3060000"/>
            </a:xfrm>
            <a:prstGeom prst="rect">
              <a:avLst/>
            </a:prstGeom>
          </p:spPr>
        </p:pic>
      </p:grpSp>
      <p:pic>
        <p:nvPicPr>
          <p:cNvPr id="1025" name="Picture 1024">
            <a:extLst>
              <a:ext uri="{FF2B5EF4-FFF2-40B4-BE49-F238E27FC236}">
                <a16:creationId xmlns:a16="http://schemas.microsoft.com/office/drawing/2014/main" id="{B3A018FF-A445-7948-9ADF-A4FAC66BD16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64885" y="3547236"/>
            <a:ext cx="346883" cy="3060000"/>
          </a:xfrm>
          <a:prstGeom prst="rect">
            <a:avLst/>
          </a:prstGeom>
        </p:spPr>
      </p:pic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64D736FC-38BB-F84F-B3D7-9838CB899EAA}"/>
              </a:ext>
            </a:extLst>
          </p:cNvPr>
          <p:cNvGrpSpPr/>
          <p:nvPr/>
        </p:nvGrpSpPr>
        <p:grpSpPr>
          <a:xfrm>
            <a:off x="6621080" y="390781"/>
            <a:ext cx="2324100" cy="1418952"/>
            <a:chOff x="6621080" y="390781"/>
            <a:chExt cx="2324100" cy="141895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BB358A-7DE7-B149-88C5-02D86A73F751}"/>
                </a:ext>
              </a:extLst>
            </p:cNvPr>
            <p:cNvCxnSpPr>
              <a:cxnSpLocks/>
            </p:cNvCxnSpPr>
            <p:nvPr/>
          </p:nvCxnSpPr>
          <p:spPr>
            <a:xfrm>
              <a:off x="6622084" y="792418"/>
              <a:ext cx="2245606" cy="0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699540-CC0B-014B-A425-C0C5DC4C0E58}"/>
                </a:ext>
              </a:extLst>
            </p:cNvPr>
            <p:cNvSpPr txBox="1"/>
            <p:nvPr/>
          </p:nvSpPr>
          <p:spPr>
            <a:xfrm>
              <a:off x="7573806" y="39078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0B5F0A0-5CDD-1245-B85D-6D8741869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2400" y="1153871"/>
              <a:ext cx="8191" cy="655862"/>
            </a:xfrm>
            <a:prstGeom prst="straightConnector1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1027">
              <a:extLst>
                <a:ext uri="{FF2B5EF4-FFF2-40B4-BE49-F238E27FC236}">
                  <a16:creationId xmlns:a16="http://schemas.microsoft.com/office/drawing/2014/main" id="{512F3D8D-7F94-FF49-A200-EBED9EC5D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621080" y="1011907"/>
              <a:ext cx="2324100" cy="279400"/>
            </a:xfrm>
            <a:prstGeom prst="rect">
              <a:avLst/>
            </a:prstGeom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F85CB347-BEB6-9745-9FEC-A96D40E0B033}"/>
              </a:ext>
            </a:extLst>
          </p:cNvPr>
          <p:cNvGrpSpPr/>
          <p:nvPr/>
        </p:nvGrpSpPr>
        <p:grpSpPr>
          <a:xfrm>
            <a:off x="1177644" y="3150176"/>
            <a:ext cx="2946641" cy="385862"/>
            <a:chOff x="1177644" y="3150176"/>
            <a:chExt cx="2946641" cy="385862"/>
          </a:xfrm>
        </p:grpSpPr>
        <p:pic>
          <p:nvPicPr>
            <p:cNvPr id="1029" name="Picture 1028">
              <a:extLst>
                <a:ext uri="{FF2B5EF4-FFF2-40B4-BE49-F238E27FC236}">
                  <a16:creationId xmlns:a16="http://schemas.microsoft.com/office/drawing/2014/main" id="{0D7FA470-3714-8449-9D0D-620D62CDA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77644" y="3150176"/>
              <a:ext cx="368300" cy="317500"/>
            </a:xfrm>
            <a:prstGeom prst="rect">
              <a:avLst/>
            </a:prstGeom>
          </p:spPr>
        </p:pic>
        <p:pic>
          <p:nvPicPr>
            <p:cNvPr id="1030" name="Picture 1029">
              <a:extLst>
                <a:ext uri="{FF2B5EF4-FFF2-40B4-BE49-F238E27FC236}">
                  <a16:creationId xmlns:a16="http://schemas.microsoft.com/office/drawing/2014/main" id="{3742D50F-940D-104B-A6E8-E94D1DFAF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857585" y="3231238"/>
              <a:ext cx="266700" cy="304800"/>
            </a:xfrm>
            <a:prstGeom prst="rect">
              <a:avLst/>
            </a:prstGeom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1EC1361C-4FB3-844E-8DCB-892E30DE75D6}"/>
              </a:ext>
            </a:extLst>
          </p:cNvPr>
          <p:cNvGrpSpPr/>
          <p:nvPr/>
        </p:nvGrpSpPr>
        <p:grpSpPr>
          <a:xfrm>
            <a:off x="4302177" y="3597754"/>
            <a:ext cx="3664179" cy="2966592"/>
            <a:chOff x="4302177" y="3597754"/>
            <a:chExt cx="3664179" cy="2966592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7CCE812-CC09-8E4A-AEEF-DFB3B3236D41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 flipV="1">
              <a:off x="4594384" y="5079250"/>
              <a:ext cx="34330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9BAC7C1-5EA5-BF48-81AA-44837DE307F2}"/>
                </a:ext>
              </a:extLst>
            </p:cNvPr>
            <p:cNvSpPr/>
            <p:nvPr/>
          </p:nvSpPr>
          <p:spPr>
            <a:xfrm>
              <a:off x="4937686" y="4615610"/>
              <a:ext cx="1279300" cy="9272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Entrenar</a:t>
              </a:r>
              <a:endParaRPr lang="en-US" sz="1600" dirty="0"/>
            </a:p>
            <a:p>
              <a:pPr algn="ctr"/>
              <a:r>
                <a:rPr lang="en-US" sz="1600" dirty="0" err="1"/>
                <a:t>Clasificador</a:t>
              </a:r>
              <a:endParaRPr lang="en-US" sz="1600" dirty="0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609073D-C042-3545-8BC7-2D5F75B6BE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6986" y="5054115"/>
              <a:ext cx="30480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91D6209-708C-B044-AF80-571438393C3C}"/>
                </a:ext>
              </a:extLst>
            </p:cNvPr>
            <p:cNvSpPr txBox="1"/>
            <p:nvPr/>
          </p:nvSpPr>
          <p:spPr>
            <a:xfrm>
              <a:off x="6698380" y="4740729"/>
              <a:ext cx="1267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Clasificador</a:t>
              </a:r>
              <a:endParaRPr lang="en-US" dirty="0"/>
            </a:p>
            <a:p>
              <a:pPr algn="ctr"/>
              <a:r>
                <a:rPr lang="en-US" dirty="0" err="1"/>
                <a:t>Entrenado</a:t>
              </a:r>
              <a:endParaRPr lang="en-US" dirty="0"/>
            </a:p>
          </p:txBody>
        </p:sp>
        <p:sp>
          <p:nvSpPr>
            <p:cNvPr id="1031" name="Right Brace 1030">
              <a:extLst>
                <a:ext uri="{FF2B5EF4-FFF2-40B4-BE49-F238E27FC236}">
                  <a16:creationId xmlns:a16="http://schemas.microsoft.com/office/drawing/2014/main" id="{256F5DF3-BA75-7A44-BB01-5B99E517A9EB}"/>
                </a:ext>
              </a:extLst>
            </p:cNvPr>
            <p:cNvSpPr/>
            <p:nvPr/>
          </p:nvSpPr>
          <p:spPr>
            <a:xfrm>
              <a:off x="4302177" y="3597754"/>
              <a:ext cx="149902" cy="2966592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1E9291CC-4E23-D542-847F-D3FF65874A56}"/>
              </a:ext>
            </a:extLst>
          </p:cNvPr>
          <p:cNvGrpSpPr/>
          <p:nvPr/>
        </p:nvGrpSpPr>
        <p:grpSpPr>
          <a:xfrm>
            <a:off x="90152" y="1295285"/>
            <a:ext cx="3372975" cy="1600197"/>
            <a:chOff x="90152" y="1295285"/>
            <a:chExt cx="3372975" cy="16001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C018D3-D555-2A4A-8BB9-22EF5D97611B}"/>
                </a:ext>
              </a:extLst>
            </p:cNvPr>
            <p:cNvSpPr txBox="1"/>
            <p:nvPr/>
          </p:nvSpPr>
          <p:spPr>
            <a:xfrm>
              <a:off x="90152" y="1295285"/>
              <a:ext cx="337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Para </a:t>
              </a:r>
              <a:r>
                <a:rPr lang="en-US" dirty="0" err="1"/>
                <a:t>cada</a:t>
              </a:r>
              <a:r>
                <a:rPr lang="en-US" dirty="0"/>
                <a:t> </a:t>
              </a:r>
              <a:r>
                <a:rPr lang="en-US" dirty="0" err="1"/>
                <a:t>tigre</a:t>
              </a:r>
              <a:r>
                <a:rPr lang="en-US" dirty="0"/>
                <a:t> del </a:t>
              </a:r>
              <a:r>
                <a:rPr lang="en-US" dirty="0" err="1"/>
                <a:t>entrenamiento</a:t>
              </a:r>
              <a:endParaRPr lang="en-US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846EC31C-CA53-5C43-BA14-7137A83EBE9E}"/>
                </a:ext>
              </a:extLst>
            </p:cNvPr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84405" y="1815482"/>
              <a:ext cx="1080000" cy="1080000"/>
            </a:xfrm>
            <a:prstGeom prst="rect">
              <a:avLst/>
            </a:prstGeom>
          </p:spPr>
        </p:pic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5CF83836-6B82-D949-8D06-381C70479350}"/>
              </a:ext>
            </a:extLst>
          </p:cNvPr>
          <p:cNvSpPr txBox="1"/>
          <p:nvPr/>
        </p:nvSpPr>
        <p:spPr>
          <a:xfrm>
            <a:off x="1776639" y="6596038"/>
            <a:ext cx="2444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Histogramas</a:t>
            </a:r>
            <a:r>
              <a:rPr lang="en-US" sz="1200" dirty="0"/>
              <a:t>                               Labels</a:t>
            </a:r>
          </a:p>
        </p:txBody>
      </p:sp>
    </p:spTree>
    <p:extLst>
      <p:ext uri="{BB962C8B-B14F-4D97-AF65-F5344CB8AC3E}">
        <p14:creationId xmlns:p14="http://schemas.microsoft.com/office/powerpoint/2010/main" val="63399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1109-51A3-C340-A77E-40F6D9828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39B56-22B5-AF4E-9446-C5309E14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27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39B56-22B5-AF4E-9446-C5309E14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018D3-D555-2A4A-8BB9-22EF5D97611B}"/>
              </a:ext>
            </a:extLst>
          </p:cNvPr>
          <p:cNvSpPr txBox="1"/>
          <p:nvPr/>
        </p:nvSpPr>
        <p:spPr>
          <a:xfrm>
            <a:off x="814052" y="1295285"/>
            <a:ext cx="228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 el </a:t>
            </a:r>
            <a:r>
              <a:rPr lang="en-US" dirty="0" err="1"/>
              <a:t>tigre</a:t>
            </a:r>
            <a:r>
              <a:rPr lang="en-US" dirty="0"/>
              <a:t> de testing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E59A26-69CF-A147-9F1C-BFAD1FA95012}"/>
              </a:ext>
            </a:extLst>
          </p:cNvPr>
          <p:cNvSpPr/>
          <p:nvPr/>
        </p:nvSpPr>
        <p:spPr>
          <a:xfrm>
            <a:off x="2820339" y="1903809"/>
            <a:ext cx="1635751" cy="9272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SIFT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E5A37E-C3B0-944E-B96F-7FCCD722CB7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456090" y="2367448"/>
            <a:ext cx="34330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14F9698-3CCF-8D4F-B438-35AC851EB301}"/>
              </a:ext>
            </a:extLst>
          </p:cNvPr>
          <p:cNvSpPr/>
          <p:nvPr/>
        </p:nvSpPr>
        <p:spPr>
          <a:xfrm>
            <a:off x="4799392" y="1903808"/>
            <a:ext cx="1279300" cy="9272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Codificación</a:t>
            </a:r>
            <a:endParaRPr lang="en-US" sz="16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3BA4E6-F675-B04D-8CD6-B218E90C86F8}"/>
              </a:ext>
            </a:extLst>
          </p:cNvPr>
          <p:cNvCxnSpPr>
            <a:cxnSpLocks/>
          </p:cNvCxnSpPr>
          <p:nvPr/>
        </p:nvCxnSpPr>
        <p:spPr>
          <a:xfrm flipV="1">
            <a:off x="6078692" y="2342313"/>
            <a:ext cx="30480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1540F7-C9C5-DB49-A1FA-6BB6BCB8777F}"/>
              </a:ext>
            </a:extLst>
          </p:cNvPr>
          <p:cNvCxnSpPr>
            <a:cxnSpLocks/>
          </p:cNvCxnSpPr>
          <p:nvPr/>
        </p:nvCxnSpPr>
        <p:spPr>
          <a:xfrm flipV="1">
            <a:off x="2519972" y="2363783"/>
            <a:ext cx="30480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576CBE9-7FE7-E149-AAFD-37E48A243A36}"/>
              </a:ext>
            </a:extLst>
          </p:cNvPr>
          <p:cNvSpPr/>
          <p:nvPr/>
        </p:nvSpPr>
        <p:spPr>
          <a:xfrm>
            <a:off x="6383495" y="1903808"/>
            <a:ext cx="1279300" cy="9272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Histograma</a:t>
            </a:r>
            <a:endParaRPr lang="en-US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82264C-BECD-AF4A-8E4F-6DC79BF7D913}"/>
              </a:ext>
            </a:extLst>
          </p:cNvPr>
          <p:cNvCxnSpPr>
            <a:cxnSpLocks/>
          </p:cNvCxnSpPr>
          <p:nvPr/>
        </p:nvCxnSpPr>
        <p:spPr>
          <a:xfrm flipV="1">
            <a:off x="7662795" y="2342313"/>
            <a:ext cx="30480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CDEA5-0247-1F47-8245-88F17D9022A9}"/>
              </a:ext>
            </a:extLst>
          </p:cNvPr>
          <p:cNvGrpSpPr/>
          <p:nvPr/>
        </p:nvGrpSpPr>
        <p:grpSpPr>
          <a:xfrm>
            <a:off x="8022055" y="1981100"/>
            <a:ext cx="937073" cy="637508"/>
            <a:chOff x="5038724" y="2361906"/>
            <a:chExt cx="1728788" cy="76122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5875C6A-79CA-5E45-BD2D-702B16A379A5}"/>
                </a:ext>
              </a:extLst>
            </p:cNvPr>
            <p:cNvCxnSpPr/>
            <p:nvPr/>
          </p:nvCxnSpPr>
          <p:spPr>
            <a:xfrm>
              <a:off x="5038724" y="3013589"/>
              <a:ext cx="17287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0CE80F-1A3E-F24F-8A4D-CC1711AA6680}"/>
                </a:ext>
              </a:extLst>
            </p:cNvPr>
            <p:cNvCxnSpPr/>
            <p:nvPr/>
          </p:nvCxnSpPr>
          <p:spPr>
            <a:xfrm flipH="1" flipV="1">
              <a:off x="5146625" y="2361906"/>
              <a:ext cx="1635" cy="761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EE3F9B9-5F2A-2B4B-9A05-3DD66F1B40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608" y="2604183"/>
              <a:ext cx="0" cy="414331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25BBD1F-98BE-674B-8B2F-37D3A60C5E93}"/>
                </a:ext>
              </a:extLst>
            </p:cNvPr>
            <p:cNvCxnSpPr/>
            <p:nvPr/>
          </p:nvCxnSpPr>
          <p:spPr>
            <a:xfrm flipV="1">
              <a:off x="6158919" y="2604183"/>
              <a:ext cx="953" cy="40956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FC4725E-2617-8B40-9F0B-EC51B9655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3417" y="2604183"/>
              <a:ext cx="0" cy="416953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8B65A3F-1E6B-104B-87AF-44B8F8F6D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9674" y="2604183"/>
              <a:ext cx="0" cy="412947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3D1FAF8-DAD1-7B4A-A8CE-7FE3F857CA90}"/>
                </a:ext>
              </a:extLst>
            </p:cNvPr>
            <p:cNvCxnSpPr/>
            <p:nvPr/>
          </p:nvCxnSpPr>
          <p:spPr>
            <a:xfrm flipV="1">
              <a:off x="5735606" y="2545355"/>
              <a:ext cx="0" cy="472847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340D648-BF68-FF4F-82EA-33187EE032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8006" y="2483614"/>
              <a:ext cx="0" cy="526268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73A25A-3DF5-6749-837A-0BE9862D2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6281" y="2604183"/>
              <a:ext cx="0" cy="408177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BF9F50A-B231-B546-B966-EF26D5A4C917}"/>
                </a:ext>
              </a:extLst>
            </p:cNvPr>
            <p:cNvCxnSpPr/>
            <p:nvPr/>
          </p:nvCxnSpPr>
          <p:spPr>
            <a:xfrm flipV="1">
              <a:off x="6308143" y="2761379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3F8333-77FB-4B48-B917-99D5DC68A4CE}"/>
                </a:ext>
              </a:extLst>
            </p:cNvPr>
            <p:cNvCxnSpPr/>
            <p:nvPr/>
          </p:nvCxnSpPr>
          <p:spPr>
            <a:xfrm flipV="1">
              <a:off x="6460543" y="2756290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62EED3A-9F07-7E4D-AFFD-9F00DE034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8820" y="2604183"/>
              <a:ext cx="0" cy="404837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8DABD0-77B4-1F4E-9B72-74FB41D38096}"/>
              </a:ext>
            </a:extLst>
          </p:cNvPr>
          <p:cNvCxnSpPr>
            <a:cxnSpLocks/>
          </p:cNvCxnSpPr>
          <p:nvPr/>
        </p:nvCxnSpPr>
        <p:spPr>
          <a:xfrm flipH="1">
            <a:off x="5417721" y="1231145"/>
            <a:ext cx="0" cy="685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6AAB051-C335-9748-A004-C76C84FAB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834" y="836371"/>
            <a:ext cx="342900" cy="317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F6900BD-C837-CC47-826E-4CF22170A14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42857" y="1778810"/>
            <a:ext cx="1080000" cy="108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F0FF79E-FB1C-C740-87AB-91102E20B292}"/>
              </a:ext>
            </a:extLst>
          </p:cNvPr>
          <p:cNvSpPr txBox="1"/>
          <p:nvPr/>
        </p:nvSpPr>
        <p:spPr>
          <a:xfrm>
            <a:off x="600232" y="278486"/>
            <a:ext cx="97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BB358A-7DE7-B149-88C5-02D86A73F751}"/>
              </a:ext>
            </a:extLst>
          </p:cNvPr>
          <p:cNvCxnSpPr>
            <a:cxnSpLocks/>
          </p:cNvCxnSpPr>
          <p:nvPr/>
        </p:nvCxnSpPr>
        <p:spPr>
          <a:xfrm>
            <a:off x="6622084" y="792418"/>
            <a:ext cx="2245606" cy="0"/>
          </a:xfrm>
          <a:prstGeom prst="straightConnector1">
            <a:avLst/>
          </a:prstGeom>
          <a:ln w="15875">
            <a:solidFill>
              <a:schemeClr val="bg1">
                <a:lumMod val="65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0699540-CC0B-014B-A425-C0C5DC4C0E58}"/>
              </a:ext>
            </a:extLst>
          </p:cNvPr>
          <p:cNvSpPr txBox="1"/>
          <p:nvPr/>
        </p:nvSpPr>
        <p:spPr>
          <a:xfrm>
            <a:off x="7671850" y="39078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0B5F0A0-5CDD-1245-B85D-6D8741869D60}"/>
              </a:ext>
            </a:extLst>
          </p:cNvPr>
          <p:cNvCxnSpPr>
            <a:cxnSpLocks/>
          </p:cNvCxnSpPr>
          <p:nvPr/>
        </p:nvCxnSpPr>
        <p:spPr>
          <a:xfrm flipV="1">
            <a:off x="8482400" y="1153871"/>
            <a:ext cx="8191" cy="655862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34C9136-E0BB-8B4B-8533-5BD7967BE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728" y="937617"/>
            <a:ext cx="23114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72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39B56-22B5-AF4E-9446-C5309E14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46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E59A26-69CF-A147-9F1C-BFAD1FA95012}"/>
              </a:ext>
            </a:extLst>
          </p:cNvPr>
          <p:cNvSpPr/>
          <p:nvPr/>
        </p:nvSpPr>
        <p:spPr>
          <a:xfrm>
            <a:off x="2820339" y="1903809"/>
            <a:ext cx="1635751" cy="9272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SIFT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E5A37E-C3B0-944E-B96F-7FCCD722CB7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456090" y="2367448"/>
            <a:ext cx="34330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14F9698-3CCF-8D4F-B438-35AC851EB301}"/>
              </a:ext>
            </a:extLst>
          </p:cNvPr>
          <p:cNvSpPr/>
          <p:nvPr/>
        </p:nvSpPr>
        <p:spPr>
          <a:xfrm>
            <a:off x="4799392" y="1903808"/>
            <a:ext cx="1279300" cy="9272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Codificación</a:t>
            </a:r>
            <a:endParaRPr lang="en-US" sz="16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3BA4E6-F675-B04D-8CD6-B218E90C86F8}"/>
              </a:ext>
            </a:extLst>
          </p:cNvPr>
          <p:cNvCxnSpPr>
            <a:cxnSpLocks/>
          </p:cNvCxnSpPr>
          <p:nvPr/>
        </p:nvCxnSpPr>
        <p:spPr>
          <a:xfrm flipV="1">
            <a:off x="6078692" y="2342313"/>
            <a:ext cx="30480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1540F7-C9C5-DB49-A1FA-6BB6BCB8777F}"/>
              </a:ext>
            </a:extLst>
          </p:cNvPr>
          <p:cNvCxnSpPr>
            <a:cxnSpLocks/>
          </p:cNvCxnSpPr>
          <p:nvPr/>
        </p:nvCxnSpPr>
        <p:spPr>
          <a:xfrm flipV="1">
            <a:off x="2519972" y="2363783"/>
            <a:ext cx="30480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576CBE9-7FE7-E149-AAFD-37E48A243A36}"/>
              </a:ext>
            </a:extLst>
          </p:cNvPr>
          <p:cNvSpPr/>
          <p:nvPr/>
        </p:nvSpPr>
        <p:spPr>
          <a:xfrm>
            <a:off x="6383495" y="1903808"/>
            <a:ext cx="1279300" cy="9272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Histograma</a:t>
            </a:r>
            <a:endParaRPr lang="en-US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82264C-BECD-AF4A-8E4F-6DC79BF7D913}"/>
              </a:ext>
            </a:extLst>
          </p:cNvPr>
          <p:cNvCxnSpPr>
            <a:cxnSpLocks/>
          </p:cNvCxnSpPr>
          <p:nvPr/>
        </p:nvCxnSpPr>
        <p:spPr>
          <a:xfrm flipV="1">
            <a:off x="7662795" y="2342313"/>
            <a:ext cx="30480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CDEA5-0247-1F47-8245-88F17D9022A9}"/>
              </a:ext>
            </a:extLst>
          </p:cNvPr>
          <p:cNvGrpSpPr/>
          <p:nvPr/>
        </p:nvGrpSpPr>
        <p:grpSpPr>
          <a:xfrm>
            <a:off x="8022055" y="1981100"/>
            <a:ext cx="937073" cy="637508"/>
            <a:chOff x="5038724" y="2361906"/>
            <a:chExt cx="1728788" cy="76122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5875C6A-79CA-5E45-BD2D-702B16A379A5}"/>
                </a:ext>
              </a:extLst>
            </p:cNvPr>
            <p:cNvCxnSpPr/>
            <p:nvPr/>
          </p:nvCxnSpPr>
          <p:spPr>
            <a:xfrm>
              <a:off x="5038724" y="3013589"/>
              <a:ext cx="17287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0CE80F-1A3E-F24F-8A4D-CC1711AA6680}"/>
                </a:ext>
              </a:extLst>
            </p:cNvPr>
            <p:cNvCxnSpPr/>
            <p:nvPr/>
          </p:nvCxnSpPr>
          <p:spPr>
            <a:xfrm flipH="1" flipV="1">
              <a:off x="5146625" y="2361906"/>
              <a:ext cx="1635" cy="761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EE3F9B9-5F2A-2B4B-9A05-3DD66F1B40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608" y="2604183"/>
              <a:ext cx="0" cy="414331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25BBD1F-98BE-674B-8B2F-37D3A60C5E93}"/>
                </a:ext>
              </a:extLst>
            </p:cNvPr>
            <p:cNvCxnSpPr/>
            <p:nvPr/>
          </p:nvCxnSpPr>
          <p:spPr>
            <a:xfrm flipV="1">
              <a:off x="6158919" y="2604183"/>
              <a:ext cx="953" cy="40956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FC4725E-2617-8B40-9F0B-EC51B9655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3417" y="2604183"/>
              <a:ext cx="0" cy="416953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8B65A3F-1E6B-104B-87AF-44B8F8F6D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9674" y="2604183"/>
              <a:ext cx="0" cy="412947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3D1FAF8-DAD1-7B4A-A8CE-7FE3F857CA90}"/>
                </a:ext>
              </a:extLst>
            </p:cNvPr>
            <p:cNvCxnSpPr/>
            <p:nvPr/>
          </p:nvCxnSpPr>
          <p:spPr>
            <a:xfrm flipV="1">
              <a:off x="5735606" y="2545355"/>
              <a:ext cx="0" cy="472847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340D648-BF68-FF4F-82EA-33187EE032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8006" y="2483614"/>
              <a:ext cx="0" cy="526268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73A25A-3DF5-6749-837A-0BE9862D2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6281" y="2604183"/>
              <a:ext cx="0" cy="408177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BF9F50A-B231-B546-B966-EF26D5A4C917}"/>
                </a:ext>
              </a:extLst>
            </p:cNvPr>
            <p:cNvCxnSpPr/>
            <p:nvPr/>
          </p:nvCxnSpPr>
          <p:spPr>
            <a:xfrm flipV="1">
              <a:off x="6308143" y="2761379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3F8333-77FB-4B48-B917-99D5DC68A4CE}"/>
                </a:ext>
              </a:extLst>
            </p:cNvPr>
            <p:cNvCxnSpPr/>
            <p:nvPr/>
          </p:nvCxnSpPr>
          <p:spPr>
            <a:xfrm flipV="1">
              <a:off x="6460543" y="2756290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62EED3A-9F07-7E4D-AFFD-9F00DE034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8820" y="2604183"/>
              <a:ext cx="0" cy="404837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8DABD0-77B4-1F4E-9B72-74FB41D38096}"/>
              </a:ext>
            </a:extLst>
          </p:cNvPr>
          <p:cNvCxnSpPr>
            <a:cxnSpLocks/>
          </p:cNvCxnSpPr>
          <p:nvPr/>
        </p:nvCxnSpPr>
        <p:spPr>
          <a:xfrm flipH="1">
            <a:off x="5417721" y="1231145"/>
            <a:ext cx="0" cy="685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6AAB051-C335-9748-A004-C76C84FAB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834" y="836371"/>
            <a:ext cx="342900" cy="317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F6900BD-C837-CC47-826E-4CF22170A14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42857" y="1778810"/>
            <a:ext cx="1080000" cy="108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F0FF79E-FB1C-C740-87AB-91102E20B292}"/>
              </a:ext>
            </a:extLst>
          </p:cNvPr>
          <p:cNvSpPr txBox="1"/>
          <p:nvPr/>
        </p:nvSpPr>
        <p:spPr>
          <a:xfrm>
            <a:off x="600232" y="278486"/>
            <a:ext cx="97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C9136-E0BB-8B4B-8533-5BD7967BE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728" y="937617"/>
            <a:ext cx="2311400" cy="279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DEE0BCB-DE20-EB4D-8F71-E5930F2AF65A}"/>
              </a:ext>
            </a:extLst>
          </p:cNvPr>
          <p:cNvGrpSpPr/>
          <p:nvPr/>
        </p:nvGrpSpPr>
        <p:grpSpPr>
          <a:xfrm>
            <a:off x="3657329" y="4490552"/>
            <a:ext cx="2418245" cy="927279"/>
            <a:chOff x="3657329" y="4490552"/>
            <a:chExt cx="2418245" cy="927279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28AB140-E08A-0249-8311-94F594D6022E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 flipV="1">
              <a:off x="3657329" y="4954192"/>
              <a:ext cx="34330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70B8A01-0586-2A44-868A-8A4DFDC97BF5}"/>
                </a:ext>
              </a:extLst>
            </p:cNvPr>
            <p:cNvSpPr/>
            <p:nvPr/>
          </p:nvSpPr>
          <p:spPr>
            <a:xfrm>
              <a:off x="4000631" y="4490552"/>
              <a:ext cx="1279300" cy="9272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Clasificación</a:t>
              </a:r>
              <a:endParaRPr lang="en-US" sz="1600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D304D00-1BEF-904A-9955-908B62565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9931" y="4929057"/>
              <a:ext cx="30480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F9BE69-E20E-1A42-B073-3C79DB668BD2}"/>
                </a:ext>
              </a:extLst>
            </p:cNvPr>
            <p:cNvSpPr txBox="1"/>
            <p:nvPr/>
          </p:nvSpPr>
          <p:spPr>
            <a:xfrm>
              <a:off x="5584734" y="4769525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“3”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8F24ED4-F0A8-594C-9FF2-3A267C7A00BA}"/>
              </a:ext>
            </a:extLst>
          </p:cNvPr>
          <p:cNvSpPr txBox="1"/>
          <p:nvPr/>
        </p:nvSpPr>
        <p:spPr>
          <a:xfrm>
            <a:off x="814052" y="1295285"/>
            <a:ext cx="228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 el </a:t>
            </a:r>
            <a:r>
              <a:rPr lang="en-US" dirty="0" err="1"/>
              <a:t>tigre</a:t>
            </a:r>
            <a:r>
              <a:rPr lang="en-US" dirty="0"/>
              <a:t> de testing</a:t>
            </a:r>
          </a:p>
        </p:txBody>
      </p:sp>
    </p:spTree>
    <p:extLst>
      <p:ext uri="{BB962C8B-B14F-4D97-AF65-F5344CB8AC3E}">
        <p14:creationId xmlns:p14="http://schemas.microsoft.com/office/powerpoint/2010/main" val="163563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348 L -0.57795 0.56157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39B56-22B5-AF4E-9446-C5309E14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47</a:t>
            </a:fld>
            <a:endParaRPr lang="en-US"/>
          </a:p>
        </p:txBody>
      </p:sp>
      <p:pic>
        <p:nvPicPr>
          <p:cNvPr id="1026" name="Picture 2" descr="Las vacas &amp;#39;hablan&amp;#39; entre ellas y mantienen su identidad individual en el  rebaño">
            <a:extLst>
              <a:ext uri="{FF2B5EF4-FFF2-40B4-BE49-F238E27FC236}">
                <a16:creationId xmlns:a16="http://schemas.microsoft.com/office/drawing/2014/main" id="{9F74A1A2-14A5-C346-A265-CE91F9B33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598"/>
            <a:ext cx="91440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18D3-D555-2A4A-8BB9-22EF5D97611B}"/>
              </a:ext>
            </a:extLst>
          </p:cNvPr>
          <p:cNvSpPr txBox="1"/>
          <p:nvPr/>
        </p:nvSpPr>
        <p:spPr>
          <a:xfrm>
            <a:off x="830302" y="5073014"/>
            <a:ext cx="748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 </a:t>
            </a:r>
            <a:r>
              <a:rPr lang="en-US" sz="2800" dirty="0" err="1"/>
              <a:t>puede</a:t>
            </a:r>
            <a:r>
              <a:rPr lang="en-US" sz="2800" dirty="0"/>
              <a:t> usar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método</a:t>
            </a:r>
            <a:r>
              <a:rPr lang="en-US" sz="2800" dirty="0"/>
              <a:t> para </a:t>
            </a:r>
            <a:r>
              <a:rPr lang="en-US" sz="2800" dirty="0" err="1"/>
              <a:t>reconocer</a:t>
            </a:r>
            <a:r>
              <a:rPr lang="en-US" sz="2800" dirty="0"/>
              <a:t> </a:t>
            </a:r>
            <a:r>
              <a:rPr lang="en-US" sz="2800" dirty="0" err="1"/>
              <a:t>vacas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50774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2243138"/>
            <a:ext cx="1635125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3000" y="2628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57525" y="2701409"/>
            <a:ext cx="11403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descriptor</a:t>
            </a:r>
          </a:p>
        </p:txBody>
      </p:sp>
      <p:cxnSp>
        <p:nvCxnSpPr>
          <p:cNvPr id="6" name="Straight Arrow Connector 5"/>
          <p:cNvCxnSpPr>
            <a:endCxn id="3" idx="1"/>
          </p:cNvCxnSpPr>
          <p:nvPr/>
        </p:nvCxnSpPr>
        <p:spPr>
          <a:xfrm>
            <a:off x="1614488" y="2886075"/>
            <a:ext cx="14430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038724" y="2361906"/>
            <a:ext cx="1728788" cy="761220"/>
            <a:chOff x="5038724" y="2361906"/>
            <a:chExt cx="1728788" cy="76122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038724" y="3013589"/>
              <a:ext cx="17287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146625" y="2361906"/>
              <a:ext cx="1635" cy="761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281609" y="2764339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158919" y="2604183"/>
              <a:ext cx="953" cy="40956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423417" y="2482981"/>
              <a:ext cx="0" cy="538155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579675" y="2761867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735606" y="2760795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888006" y="2755706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026282" y="2497105"/>
              <a:ext cx="0" cy="519094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6308143" y="2761379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460543" y="2756290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6598819" y="2497689"/>
              <a:ext cx="0" cy="519094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/>
          <p:nvPr/>
        </p:nvCxnSpPr>
        <p:spPr>
          <a:xfrm flipV="1">
            <a:off x="4188212" y="2891427"/>
            <a:ext cx="8505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761215" y="1729047"/>
            <a:ext cx="821374" cy="514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481442"/>
              </p:ext>
            </p:extLst>
          </p:nvPr>
        </p:nvGraphicFramePr>
        <p:xfrm>
          <a:off x="6095994" y="1280622"/>
          <a:ext cx="2973190" cy="21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7DAF6-1A99-744D-915F-BDD4E986C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5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609689-C454-EA44-B46F-3DE82FD2AED6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854895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2243138"/>
            <a:ext cx="1635125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3000" y="2628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95400" y="27813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29337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00200" y="30861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83127" y="28629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35527" y="30153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387927" y="31677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40327" y="33201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377045" y="24710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29445" y="26234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681845" y="27758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834245" y="29282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52497" y="31895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04897" y="33419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257297" y="34943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09697" y="36467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30727" y="26942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83127" y="28466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70854" y="292825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164772" y="25363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317172" y="26887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562097" y="350519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872342" y="3537857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660071" y="2476498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265713" y="3086100"/>
            <a:ext cx="2065559" cy="5606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341896"/>
              </p:ext>
            </p:extLst>
          </p:nvPr>
        </p:nvGraphicFramePr>
        <p:xfrm>
          <a:off x="6095994" y="1280622"/>
          <a:ext cx="2973190" cy="4693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640975" y="2623455"/>
            <a:ext cx="123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29313D-7D2B-244D-9BEE-AB634807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6</a:t>
            </a:fld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893021-84F7-064D-808A-A86BEB7EE8A0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337447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2243138"/>
            <a:ext cx="1635125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3000" y="2628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95400" y="27813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29337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00200" y="30861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83127" y="28629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35527" y="30153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387927" y="31677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40327" y="33201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377045" y="24710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29445" y="26234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681845" y="27758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834245" y="29282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52497" y="31895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04897" y="33419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257297" y="34943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09697" y="36467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30727" y="26942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83127" y="28466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70854" y="292825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164772" y="25363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317172" y="26887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562097" y="350519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872342" y="3537857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660071" y="2476498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265713" y="3086100"/>
            <a:ext cx="2065559" cy="5606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341896"/>
              </p:ext>
            </p:extLst>
          </p:nvPr>
        </p:nvGraphicFramePr>
        <p:xfrm>
          <a:off x="6095994" y="1280622"/>
          <a:ext cx="2973190" cy="4693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640975" y="2623455"/>
            <a:ext cx="123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649730" y="4396099"/>
            <a:ext cx="648762" cy="566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071688" y="6366389"/>
            <a:ext cx="172878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2153333" y="4963077"/>
            <a:ext cx="0" cy="15128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095994" y="933601"/>
            <a:ext cx="297319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374775" y="733695"/>
            <a:ext cx="338554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charset="0"/>
                <a:ea typeface="Times" charset="0"/>
                <a:cs typeface="Times" charset="0"/>
              </a:rPr>
              <a:t>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85" y="5282295"/>
            <a:ext cx="711200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71736" y="50618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624136" y="52294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24136" y="51228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578416" y="52142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30816" y="53818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730816" y="52752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913696" y="51532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66096" y="53209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066096" y="52142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020376" y="53056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172776" y="54733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72776" y="53666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700336" y="53056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852736" y="54733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852736" y="53666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807016" y="54580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959416" y="56257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959416" y="55190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380296" y="52904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532696" y="54580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532696" y="53514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486976" y="54428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376" y="56104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639376" y="55038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FF270-31B9-E941-82CE-85911BC2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7</a:t>
            </a:fld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BD75997-9F94-7449-87FD-9619EDBEEF9E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573047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2243138"/>
            <a:ext cx="1635125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3000" y="2628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95400" y="27813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29337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00200" y="30861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83127" y="28629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35527" y="30153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387927" y="31677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40327" y="33201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377045" y="24710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29445" y="26234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681845" y="27758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834245" y="29282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52497" y="31895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04897" y="33419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257297" y="34943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09697" y="36467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30727" y="26942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83127" y="28466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70854" y="292825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164772" y="25363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317172" y="26887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562097" y="350519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872342" y="3537857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660071" y="2476498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071688" y="6366389"/>
            <a:ext cx="172878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2153333" y="4963077"/>
            <a:ext cx="0" cy="15128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85" y="5282295"/>
            <a:ext cx="711200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71736" y="50618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624136" y="52294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24136" y="51228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578416" y="52142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30816" y="53818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730816" y="52752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913696" y="51532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66096" y="53209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066096" y="52142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020376" y="53056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172776" y="54733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72776" y="53666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700336" y="53056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852736" y="54733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852736" y="53666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807016" y="54580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959416" y="56257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959416" y="55190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380296" y="52904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532696" y="54580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532696" y="53514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486976" y="54428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376" y="56104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639376" y="55038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2A8A3D-7C6A-3647-B7BD-CB1F217BA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09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2243138"/>
            <a:ext cx="1635125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3000" y="2628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95400" y="27813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29337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00200" y="30861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83127" y="28629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35527" y="30153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387927" y="31677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40327" y="33201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377045" y="24710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29445" y="26234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681845" y="27758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834245" y="29282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52497" y="31895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04897" y="33419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257297" y="34943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09697" y="36467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30727" y="26942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83127" y="28466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70854" y="292825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164772" y="25363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317172" y="26887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562097" y="350519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872342" y="3537857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660071" y="2476498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071688" y="6366389"/>
            <a:ext cx="172878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2153333" y="4963077"/>
            <a:ext cx="0" cy="15128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85" y="5282295"/>
            <a:ext cx="711200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71736" y="50618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624136" y="52294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24136" y="51228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578416" y="52142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30816" y="53818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730816" y="52752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913696" y="51532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66096" y="53209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066096" y="52142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020376" y="53056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172776" y="54733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72776" y="53666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700336" y="53056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852736" y="54733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852736" y="53666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807016" y="54580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959416" y="56257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959416" y="55190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380296" y="52904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532696" y="54580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532696" y="53514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486976" y="54428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376" y="56104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639376" y="55038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31" y="307658"/>
            <a:ext cx="1635124" cy="2034822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3230880" y="7086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383280" y="8610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535680" y="10134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688080" y="11658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171007" y="9427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323407" y="10951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475807" y="12475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628207" y="13999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64925" y="5508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17325" y="7032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769725" y="8556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3922125" y="10080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3040377" y="12692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3192777" y="14216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3345177" y="15740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497577" y="17264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3018607" y="773969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3171007" y="926369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958734" y="1008014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252652" y="616124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405052" y="768524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649977" y="1584959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960222" y="1617617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747951" y="556258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 rot="2012316">
            <a:off x="2532696" y="5031375"/>
            <a:ext cx="1113402" cy="1119366"/>
            <a:chOff x="2288856" y="5107575"/>
            <a:chExt cx="1113402" cy="1119366"/>
          </a:xfrm>
        </p:grpSpPr>
        <p:sp>
          <p:nvSpPr>
            <p:cNvPr id="102" name="TextBox 101"/>
            <p:cNvSpPr txBox="1"/>
            <p:nvPr/>
          </p:nvSpPr>
          <p:spPr>
            <a:xfrm>
              <a:off x="2532696" y="51228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486976" y="51075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639376" y="52752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639376" y="516853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974656" y="52142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974656" y="51075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928936" y="51990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081336" y="53666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081336" y="52599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608896" y="51990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761296" y="53666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761296" y="52599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715576" y="53514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67976" y="55190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867976" y="54123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288856" y="51837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441256" y="53514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441256" y="524473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395536" y="53361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547936" y="55038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547936" y="539713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9A177-DA51-0744-8EBE-B1DCF2A5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9</a:t>
            </a:fld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F76D51C-3868-C549-B60C-662714DD7E99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747615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7673</TotalTime>
  <Words>1666</Words>
  <Application>Microsoft Macintosh PowerPoint</Application>
  <PresentationFormat>On-screen Show (4:3)</PresentationFormat>
  <Paragraphs>1292</Paragraphs>
  <Slides>47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LM Roman 10 Regular</vt:lpstr>
      <vt:lpstr>Times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Ejemplo Reconocimiento de Tigres (Biometría)</vt:lpstr>
      <vt:lpstr>PowerPoint Presentation</vt:lpstr>
      <vt:lpstr>TRAINING</vt:lpstr>
      <vt:lpstr>PowerPoint Presentation</vt:lpstr>
      <vt:lpstr>PowerPoint Presentation</vt:lpstr>
      <vt:lpstr>PowerPoint Presentation</vt:lpstr>
      <vt:lpstr>TESTING</vt:lpstr>
      <vt:lpstr>PowerPoint Presentation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using Adaptive Sparse Representations</dc:title>
  <dc:creator>Domingo Mery</dc:creator>
  <cp:lastModifiedBy>Domingo Mery</cp:lastModifiedBy>
  <cp:revision>186</cp:revision>
  <dcterms:created xsi:type="dcterms:W3CDTF">2013-11-07T20:27:34Z</dcterms:created>
  <dcterms:modified xsi:type="dcterms:W3CDTF">2021-07-02T12:02:05Z</dcterms:modified>
</cp:coreProperties>
</file>